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Montserrat Bold" charset="1" panose="00000800000000000000"/>
      <p:regular r:id="rId56"/>
    </p:embeddedFont>
    <p:embeddedFont>
      <p:font typeface="DM Sans" charset="1" panose="00000000000000000000"/>
      <p:regular r:id="rId57"/>
    </p:embeddedFont>
    <p:embeddedFont>
      <p:font typeface="DM Sans Bold" charset="1" panose="00000000000000000000"/>
      <p:regular r:id="rId58"/>
    </p:embeddedFont>
    <p:embeddedFont>
      <p:font typeface="DM Sans Italics" charset="1" panose="00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5.png" Type="http://schemas.openxmlformats.org/officeDocument/2006/relationships/image"/><Relationship Id="rId6" Target="../media/image32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5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5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5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10.png" Type="http://schemas.openxmlformats.org/officeDocument/2006/relationships/image"/><Relationship Id="rId6" Target="../media/image47.png" Type="http://schemas.openxmlformats.org/officeDocument/2006/relationships/image"/><Relationship Id="rId7" Target="../media/image5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47.pn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73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73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3.png" Type="http://schemas.openxmlformats.org/officeDocument/2006/relationships/image"/><Relationship Id="rId5" Target="../media/image21.png" Type="http://schemas.openxmlformats.org/officeDocument/2006/relationships/image"/><Relationship Id="rId6" Target="../media/image5.png" Type="http://schemas.openxmlformats.org/officeDocument/2006/relationships/image"/><Relationship Id="rId7" Target="../media/image66.png" Type="http://schemas.openxmlformats.org/officeDocument/2006/relationships/image"/><Relationship Id="rId8" Target="../media/image80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86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86.png" Type="http://schemas.openxmlformats.org/officeDocument/2006/relationships/image"/><Relationship Id="rId8" Target="../media/image89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86.png" Type="http://schemas.openxmlformats.org/officeDocument/2006/relationships/image"/><Relationship Id="rId8" Target="../media/image89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86.png" Type="http://schemas.openxmlformats.org/officeDocument/2006/relationships/image"/><Relationship Id="rId8" Target="../media/image89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98.png" Type="http://schemas.openxmlformats.org/officeDocument/2006/relationships/image"/><Relationship Id="rId8" Target="../media/image100.pn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02.png" Type="http://schemas.openxmlformats.org/officeDocument/2006/relationships/image"/><Relationship Id="rId8" Target="../media/image10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02.png" Type="http://schemas.openxmlformats.org/officeDocument/2006/relationships/image"/><Relationship Id="rId8" Target="../media/image10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02.png" Type="http://schemas.openxmlformats.org/officeDocument/2006/relationships/image"/><Relationship Id="rId8" Target="../media/image10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02.pn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11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11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11.png" Type="http://schemas.openxmlformats.org/officeDocument/2006/relationships/image"/><Relationship Id="rId8" Target="../media/image117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2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23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24.png" Type="http://schemas.openxmlformats.org/officeDocument/2006/relationships/image"/><Relationship Id="rId8" Target="../media/image1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66.png" Type="http://schemas.openxmlformats.org/officeDocument/2006/relationships/image"/><Relationship Id="rId7" Target="../media/image1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5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9499586" y="3313000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05718">
            <a:off x="-6367845" y="-5745629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29411" y="1543050"/>
            <a:ext cx="3301334" cy="3301334"/>
          </a:xfrm>
          <a:custGeom>
            <a:avLst/>
            <a:gdLst/>
            <a:ahLst/>
            <a:cxnLst/>
            <a:rect r="r" b="b" t="t" l="l"/>
            <a:pathLst>
              <a:path h="3301334" w="3301334">
                <a:moveTo>
                  <a:pt x="3301334" y="0"/>
                </a:moveTo>
                <a:lnTo>
                  <a:pt x="0" y="0"/>
                </a:lnTo>
                <a:lnTo>
                  <a:pt x="0" y="3301334"/>
                </a:lnTo>
                <a:lnTo>
                  <a:pt x="3301334" y="3301334"/>
                </a:lnTo>
                <a:lnTo>
                  <a:pt x="330133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02729" y="2811764"/>
            <a:ext cx="6388227" cy="8229600"/>
          </a:xfrm>
          <a:custGeom>
            <a:avLst/>
            <a:gdLst/>
            <a:ahLst/>
            <a:cxnLst/>
            <a:rect r="r" b="b" t="t" l="l"/>
            <a:pathLst>
              <a:path h="8229600" w="6388227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5869" y="4302257"/>
            <a:ext cx="14927311" cy="181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PENGENALAN OBJEK UNTUK PEMBELAJARAN ANAK - ANAK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11946" y="6355064"/>
            <a:ext cx="821515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Gabriel Advent Batan - 205314096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784682" y="514350"/>
            <a:ext cx="7836168" cy="1028700"/>
            <a:chOff x="0" y="0"/>
            <a:chExt cx="1044822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12151826" y="7113853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92437">
            <a:off x="-6455258" y="-808157"/>
            <a:ext cx="9657949" cy="7243462"/>
          </a:xfrm>
          <a:custGeom>
            <a:avLst/>
            <a:gdLst/>
            <a:ahLst/>
            <a:cxnLst/>
            <a:rect r="r" b="b" t="t" l="l"/>
            <a:pathLst>
              <a:path h="7243462" w="9657949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79837" y="7013076"/>
            <a:ext cx="3039450" cy="2264390"/>
          </a:xfrm>
          <a:custGeom>
            <a:avLst/>
            <a:gdLst/>
            <a:ahLst/>
            <a:cxnLst/>
            <a:rect r="r" b="b" t="t" l="l"/>
            <a:pathLst>
              <a:path h="2264390" w="303945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20418" y="5367611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31185" y="701049"/>
            <a:ext cx="648652" cy="6486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070232" y="1349700"/>
            <a:ext cx="2890650" cy="1783772"/>
          </a:xfrm>
          <a:custGeom>
            <a:avLst/>
            <a:gdLst/>
            <a:ahLst/>
            <a:cxnLst/>
            <a:rect r="r" b="b" t="t" l="l"/>
            <a:pathLst>
              <a:path h="1783772" w="2890650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98107" y="4569069"/>
            <a:ext cx="8768907" cy="3986760"/>
          </a:xfrm>
          <a:custGeom>
            <a:avLst/>
            <a:gdLst/>
            <a:ahLst/>
            <a:cxnLst/>
            <a:rect r="r" b="b" t="t" l="l"/>
            <a:pathLst>
              <a:path h="3986760" w="8768907">
                <a:moveTo>
                  <a:pt x="0" y="0"/>
                </a:moveTo>
                <a:lnTo>
                  <a:pt x="8768907" y="0"/>
                </a:lnTo>
                <a:lnTo>
                  <a:pt x="8768907" y="3986760"/>
                </a:lnTo>
                <a:lnTo>
                  <a:pt x="0" y="398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351678"/>
            <a:ext cx="7715463" cy="93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YOLO VERSI 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6602" y="3598390"/>
            <a:ext cx="7639659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YOLOv8: Backbone, Neck, Head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6602" y="4226974"/>
            <a:ext cx="7639659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Backbone (CSPDarknet53 modif): mengekstraksi fitur dan mengurangi dimensi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6602" y="5788876"/>
            <a:ext cx="7639659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Neck: Menyusun Kembali hasil ekstraksi dan melibatkan pooling layer untuk pengurangan dimensi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6602" y="7350777"/>
            <a:ext cx="7639659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Head: Mengklasifikasi / mendeteksi dari fitur – fitur yang disusun neck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02998" y="8546304"/>
            <a:ext cx="315912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</a:rPr>
              <a:t>Ilustrasi Arsitektur YOLOv8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12151826" y="5843934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92437">
            <a:off x="2159711" y="-6331353"/>
            <a:ext cx="9657949" cy="7243462"/>
          </a:xfrm>
          <a:custGeom>
            <a:avLst/>
            <a:gdLst/>
            <a:ahLst/>
            <a:cxnLst/>
            <a:rect r="r" b="b" t="t" l="l"/>
            <a:pathLst>
              <a:path h="7243462" w="9657949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57498" y="5756685"/>
            <a:ext cx="1886198" cy="1405218"/>
          </a:xfrm>
          <a:custGeom>
            <a:avLst/>
            <a:gdLst/>
            <a:ahLst/>
            <a:cxnLst/>
            <a:rect r="r" b="b" t="t" l="l"/>
            <a:pathLst>
              <a:path h="1405218" w="1886198">
                <a:moveTo>
                  <a:pt x="0" y="0"/>
                </a:moveTo>
                <a:lnTo>
                  <a:pt x="1886198" y="0"/>
                </a:lnTo>
                <a:lnTo>
                  <a:pt x="1886198" y="1405217"/>
                </a:lnTo>
                <a:lnTo>
                  <a:pt x="0" y="140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53097" y="8933974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726729" y="-480302"/>
            <a:ext cx="960604" cy="96060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421145" y="242940"/>
            <a:ext cx="4723008" cy="4610837"/>
          </a:xfrm>
          <a:custGeom>
            <a:avLst/>
            <a:gdLst/>
            <a:ahLst/>
            <a:cxnLst/>
            <a:rect r="r" b="b" t="t" l="l"/>
            <a:pathLst>
              <a:path h="4610837" w="4723008">
                <a:moveTo>
                  <a:pt x="0" y="0"/>
                </a:moveTo>
                <a:lnTo>
                  <a:pt x="4723009" y="0"/>
                </a:lnTo>
                <a:lnTo>
                  <a:pt x="4723009" y="4610837"/>
                </a:lnTo>
                <a:lnTo>
                  <a:pt x="0" y="4610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98107" y="3773953"/>
            <a:ext cx="8249183" cy="3965464"/>
          </a:xfrm>
          <a:custGeom>
            <a:avLst/>
            <a:gdLst/>
            <a:ahLst/>
            <a:cxnLst/>
            <a:rect r="r" b="b" t="t" l="l"/>
            <a:pathLst>
              <a:path h="3965464" w="8249183">
                <a:moveTo>
                  <a:pt x="0" y="0"/>
                </a:moveTo>
                <a:lnTo>
                  <a:pt x="8249182" y="0"/>
                </a:lnTo>
                <a:lnTo>
                  <a:pt x="8249182" y="3965464"/>
                </a:lnTo>
                <a:lnTo>
                  <a:pt x="0" y="3965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46442" y="7474528"/>
            <a:ext cx="2890650" cy="1783772"/>
          </a:xfrm>
          <a:custGeom>
            <a:avLst/>
            <a:gdLst/>
            <a:ahLst/>
            <a:cxnLst/>
            <a:rect r="r" b="b" t="t" l="l"/>
            <a:pathLst>
              <a:path h="1783772" w="2890650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03683" y="4213357"/>
            <a:ext cx="6089693" cy="93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ROBOFLOW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285742"/>
            <a:ext cx="7639659" cy="187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Roboflow adalah platform yang dapat digunakan untuk mengorganisir dataset, anotasi, pelatihan, dan menerapkan hasil pelatihan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12151826" y="5843934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92437">
            <a:off x="-1569353" y="-3418143"/>
            <a:ext cx="9657949" cy="7243462"/>
          </a:xfrm>
          <a:custGeom>
            <a:avLst/>
            <a:gdLst/>
            <a:ahLst/>
            <a:cxnLst/>
            <a:rect r="r" b="b" t="t" l="l"/>
            <a:pathLst>
              <a:path h="7243462" w="9657949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459137">
            <a:off x="15573888" y="1159828"/>
            <a:ext cx="942301" cy="1483939"/>
          </a:xfrm>
          <a:custGeom>
            <a:avLst/>
            <a:gdLst/>
            <a:ahLst/>
            <a:cxnLst/>
            <a:rect r="r" b="b" t="t" l="l"/>
            <a:pathLst>
              <a:path h="1483939" w="942301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587844">
            <a:off x="1668406" y="8837099"/>
            <a:ext cx="1480653" cy="2331736"/>
          </a:xfrm>
          <a:custGeom>
            <a:avLst/>
            <a:gdLst/>
            <a:ahLst/>
            <a:cxnLst/>
            <a:rect r="r" b="b" t="t" l="l"/>
            <a:pathLst>
              <a:path h="2331736" w="1480653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60080" y="5021187"/>
            <a:ext cx="648652" cy="6486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52809" y="2801731"/>
            <a:ext cx="5391668" cy="4039525"/>
          </a:xfrm>
          <a:custGeom>
            <a:avLst/>
            <a:gdLst/>
            <a:ahLst/>
            <a:cxnLst/>
            <a:rect r="r" b="b" t="t" l="l"/>
            <a:pathLst>
              <a:path h="4039525" w="5391668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74872" y="2801731"/>
            <a:ext cx="5270053" cy="4039525"/>
          </a:xfrm>
          <a:custGeom>
            <a:avLst/>
            <a:gdLst/>
            <a:ahLst/>
            <a:cxnLst/>
            <a:rect r="r" b="b" t="t" l="l"/>
            <a:pathLst>
              <a:path h="4039525" w="5270053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376420"/>
            <a:ext cx="6839886" cy="142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CONFUSION MATRIX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92648" y="9360248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19414" y="1366890"/>
            <a:ext cx="6839886" cy="143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>
                <a:solidFill>
                  <a:srgbClr val="6C8910"/>
                </a:solidFill>
                <a:latin typeface="Montserrat Bold"/>
              </a:rPr>
              <a:t>MEAN AVERAGE PRECISION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0080" y="6860306"/>
            <a:ext cx="6639839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Confusion matrix adalah tabel yang digunakan untuk mengevaluasi hasil pemodelan pada klasifikasi 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1557" y="6972130"/>
            <a:ext cx="6215014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mAP mengukur model dalam identifikasi objek dengan akurasi yang tinggi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51557" y="8512506"/>
            <a:ext cx="621501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D4E5B"/>
                </a:solidFill>
                <a:latin typeface="DM Sans"/>
              </a:rPr>
              <a:t>Nilai precision dan recall akan dihitung AP tiap kelas kemudian AP akan dirata-ratakan dan menjadi nilai mAP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12151826" y="5843934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92437">
            <a:off x="-1569353" y="-3418143"/>
            <a:ext cx="9657949" cy="7243462"/>
          </a:xfrm>
          <a:custGeom>
            <a:avLst/>
            <a:gdLst/>
            <a:ahLst/>
            <a:cxnLst/>
            <a:rect r="r" b="b" t="t" l="l"/>
            <a:pathLst>
              <a:path h="7243462" w="9657949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459137">
            <a:off x="15573888" y="1159828"/>
            <a:ext cx="942301" cy="1483939"/>
          </a:xfrm>
          <a:custGeom>
            <a:avLst/>
            <a:gdLst/>
            <a:ahLst/>
            <a:cxnLst/>
            <a:rect r="r" b="b" t="t" l="l"/>
            <a:pathLst>
              <a:path h="1483939" w="942301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587844">
            <a:off x="1668406" y="8837099"/>
            <a:ext cx="1480653" cy="2331736"/>
          </a:xfrm>
          <a:custGeom>
            <a:avLst/>
            <a:gdLst/>
            <a:ahLst/>
            <a:cxnLst/>
            <a:rect r="r" b="b" t="t" l="l"/>
            <a:pathLst>
              <a:path h="2331736" w="1480653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60080" y="5021187"/>
            <a:ext cx="648652" cy="6486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175662" y="3609789"/>
            <a:ext cx="7936677" cy="3959461"/>
          </a:xfrm>
          <a:custGeom>
            <a:avLst/>
            <a:gdLst/>
            <a:ahLst/>
            <a:cxnLst/>
            <a:rect r="r" b="b" t="t" l="l"/>
            <a:pathLst>
              <a:path h="3959461" w="7936677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70764">
            <a:off x="-1163956" y="2034726"/>
            <a:ext cx="7523599" cy="4927958"/>
          </a:xfrm>
          <a:custGeom>
            <a:avLst/>
            <a:gdLst/>
            <a:ahLst/>
            <a:cxnLst/>
            <a:rect r="r" b="b" t="t" l="l"/>
            <a:pathLst>
              <a:path h="4927958" w="7523599">
                <a:moveTo>
                  <a:pt x="0" y="0"/>
                </a:moveTo>
                <a:lnTo>
                  <a:pt x="7523599" y="0"/>
                </a:lnTo>
                <a:lnTo>
                  <a:pt x="7523599" y="4927957"/>
                </a:lnTo>
                <a:lnTo>
                  <a:pt x="0" y="4927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78163" y="2879671"/>
            <a:ext cx="6839886" cy="730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SKALA LIKERT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26936" y="7716244"/>
            <a:ext cx="7434127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Sebuah skala pengukuran kemampuan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6486" y="8300454"/>
            <a:ext cx="6615027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Tujuan: melihat tingkat persetujuan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12151826" y="5843934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92437">
            <a:off x="-1569353" y="-3418143"/>
            <a:ext cx="9657949" cy="7243462"/>
          </a:xfrm>
          <a:custGeom>
            <a:avLst/>
            <a:gdLst/>
            <a:ahLst/>
            <a:cxnLst/>
            <a:rect r="r" b="b" t="t" l="l"/>
            <a:pathLst>
              <a:path h="7243462" w="9657949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459137">
            <a:off x="15573888" y="1159828"/>
            <a:ext cx="942301" cy="1483939"/>
          </a:xfrm>
          <a:custGeom>
            <a:avLst/>
            <a:gdLst/>
            <a:ahLst/>
            <a:cxnLst/>
            <a:rect r="r" b="b" t="t" l="l"/>
            <a:pathLst>
              <a:path h="1483939" w="942301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587844">
            <a:off x="1668406" y="8837099"/>
            <a:ext cx="1480653" cy="2331736"/>
          </a:xfrm>
          <a:custGeom>
            <a:avLst/>
            <a:gdLst/>
            <a:ahLst/>
            <a:cxnLst/>
            <a:rect r="r" b="b" t="t" l="l"/>
            <a:pathLst>
              <a:path h="2331736" w="1480653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60080" y="5021187"/>
            <a:ext cx="648652" cy="6486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1042" y="5543073"/>
            <a:ext cx="5085004" cy="3065054"/>
          </a:xfrm>
          <a:custGeom>
            <a:avLst/>
            <a:gdLst/>
            <a:ahLst/>
            <a:cxnLst/>
            <a:rect r="r" b="b" t="t" l="l"/>
            <a:pathLst>
              <a:path h="3065054" w="508500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75227" y="5874783"/>
            <a:ext cx="4845759" cy="3202496"/>
          </a:xfrm>
          <a:custGeom>
            <a:avLst/>
            <a:gdLst/>
            <a:ahLst/>
            <a:cxnLst/>
            <a:rect r="r" b="b" t="t" l="l"/>
            <a:pathLst>
              <a:path h="3202496" w="4845759">
                <a:moveTo>
                  <a:pt x="0" y="0"/>
                </a:moveTo>
                <a:lnTo>
                  <a:pt x="4845759" y="0"/>
                </a:lnTo>
                <a:lnTo>
                  <a:pt x="4845759" y="3202495"/>
                </a:lnTo>
                <a:lnTo>
                  <a:pt x="0" y="3202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4911" y="7476030"/>
            <a:ext cx="5680436" cy="985723"/>
          </a:xfrm>
          <a:custGeom>
            <a:avLst/>
            <a:gdLst/>
            <a:ahLst/>
            <a:cxnLst/>
            <a:rect r="r" b="b" t="t" l="l"/>
            <a:pathLst>
              <a:path h="985723" w="5680436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2233669"/>
            <a:ext cx="5426936" cy="730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VALIDITAS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3729" y="4306745"/>
            <a:ext cx="487963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Alat ukur valid jika </a:t>
            </a:r>
          </a:p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rHitung &gt; rTabel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49206" y="2233669"/>
            <a:ext cx="5426936" cy="730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RELIABILITAS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98411" y="2233669"/>
            <a:ext cx="5426936" cy="730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USABILITY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4156" y="3811512"/>
            <a:ext cx="5056096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kepada alat ukur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8164" y="2765371"/>
            <a:ext cx="405060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Corellate Bivariate Pearson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00630" y="2765371"/>
            <a:ext cx="272408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Cronbach’s Alpha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3642" y="2763762"/>
            <a:ext cx="156571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Kegunaan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70059" y="3840087"/>
            <a:ext cx="5056096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untuk melihat tingkat konsisten alat ukur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70059" y="4773404"/>
            <a:ext cx="5056096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yang dilakukan setelah melakukan validitas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69104" y="3811512"/>
            <a:ext cx="5822350" cy="187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kemampuan produk sejauh mana produk dapat dipahami dan dipelajari oleh pengguna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44911" y="5716247"/>
            <a:ext cx="5822350" cy="163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Understandability: Dipahami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Learnability : Dipelajari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Operability : Dioperasikan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Attractiveness : Menarik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52378" y="661627"/>
            <a:ext cx="3826019" cy="2360973"/>
          </a:xfrm>
          <a:custGeom>
            <a:avLst/>
            <a:gdLst/>
            <a:ahLst/>
            <a:cxnLst/>
            <a:rect r="r" b="b" t="t" l="l"/>
            <a:pathLst>
              <a:path h="2360973" w="3826019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765636" y="8609648"/>
            <a:ext cx="648652" cy="6486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84958" y="2386377"/>
            <a:ext cx="7991166" cy="5973396"/>
          </a:xfrm>
          <a:custGeom>
            <a:avLst/>
            <a:gdLst/>
            <a:ahLst/>
            <a:cxnLst/>
            <a:rect r="r" b="b" t="t" l="l"/>
            <a:pathLst>
              <a:path h="5973396" w="7991166">
                <a:moveTo>
                  <a:pt x="0" y="0"/>
                </a:moveTo>
                <a:lnTo>
                  <a:pt x="7991166" y="0"/>
                </a:lnTo>
                <a:lnTo>
                  <a:pt x="7991166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15251" y="4423216"/>
            <a:ext cx="8411363" cy="3747979"/>
          </a:xfrm>
          <a:custGeom>
            <a:avLst/>
            <a:gdLst/>
            <a:ahLst/>
            <a:cxnLst/>
            <a:rect r="r" b="b" t="t" l="l"/>
            <a:pathLst>
              <a:path h="3747979" w="8411363">
                <a:moveTo>
                  <a:pt x="0" y="0"/>
                </a:moveTo>
                <a:lnTo>
                  <a:pt x="8411363" y="0"/>
                </a:lnTo>
                <a:lnTo>
                  <a:pt x="8411363" y="3747979"/>
                </a:lnTo>
                <a:lnTo>
                  <a:pt x="0" y="3747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76124" y="1994513"/>
            <a:ext cx="8650490" cy="206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FLOWCHART PENELITIAN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65636" y="8609648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572070"/>
            <a:ext cx="6696871" cy="5859762"/>
          </a:xfrm>
          <a:custGeom>
            <a:avLst/>
            <a:gdLst/>
            <a:ahLst/>
            <a:cxnLst/>
            <a:rect r="r" b="b" t="t" l="l"/>
            <a:pathLst>
              <a:path h="5859762" w="6696871">
                <a:moveTo>
                  <a:pt x="0" y="0"/>
                </a:moveTo>
                <a:lnTo>
                  <a:pt x="6696871" y="0"/>
                </a:lnTo>
                <a:lnTo>
                  <a:pt x="6696871" y="5859762"/>
                </a:lnTo>
                <a:lnTo>
                  <a:pt x="0" y="5859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96242">
            <a:off x="14444438" y="248368"/>
            <a:ext cx="4200975" cy="3187490"/>
          </a:xfrm>
          <a:custGeom>
            <a:avLst/>
            <a:gdLst/>
            <a:ahLst/>
            <a:cxnLst/>
            <a:rect r="r" b="b" t="t" l="l"/>
            <a:pathLst>
              <a:path h="3187490" w="4200975">
                <a:moveTo>
                  <a:pt x="0" y="0"/>
                </a:moveTo>
                <a:lnTo>
                  <a:pt x="4200974" y="0"/>
                </a:lnTo>
                <a:lnTo>
                  <a:pt x="4200974" y="3187490"/>
                </a:lnTo>
                <a:lnTo>
                  <a:pt x="0" y="318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0945" y="3753948"/>
            <a:ext cx="8650490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80242" y="5266685"/>
            <a:ext cx="8361193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Pemilihan objek ini karena ada di sekitar sehingga mempermudah proses ekplorasi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80242" y="7138797"/>
            <a:ext cx="8361193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Gambar diambil secara random dari internet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80242" y="7843581"/>
            <a:ext cx="8361193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 gambar 200/kelas › 1200 gambar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80242" y="6434013"/>
            <a:ext cx="8361193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Mobil, Handphone, Tas, Orang, Jam, Sepatu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65636" y="8609648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52816" y="1690961"/>
            <a:ext cx="12982368" cy="1965998"/>
          </a:xfrm>
          <a:custGeom>
            <a:avLst/>
            <a:gdLst/>
            <a:ahLst/>
            <a:cxnLst/>
            <a:rect r="r" b="b" t="t" l="l"/>
            <a:pathLst>
              <a:path h="1965998" w="12982368">
                <a:moveTo>
                  <a:pt x="0" y="0"/>
                </a:moveTo>
                <a:lnTo>
                  <a:pt x="12982368" y="0"/>
                </a:lnTo>
                <a:lnTo>
                  <a:pt x="12982368" y="1965999"/>
                </a:lnTo>
                <a:lnTo>
                  <a:pt x="0" y="196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185883" y="0"/>
            <a:ext cx="6371765" cy="4985906"/>
          </a:xfrm>
          <a:custGeom>
            <a:avLst/>
            <a:gdLst/>
            <a:ahLst/>
            <a:cxnLst/>
            <a:rect r="r" b="b" t="t" l="l"/>
            <a:pathLst>
              <a:path h="4985906" w="6371765">
                <a:moveTo>
                  <a:pt x="0" y="0"/>
                </a:moveTo>
                <a:lnTo>
                  <a:pt x="6371766" y="0"/>
                </a:lnTo>
                <a:lnTo>
                  <a:pt x="6371766" y="4985906"/>
                </a:lnTo>
                <a:lnTo>
                  <a:pt x="0" y="498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50007" y="7150586"/>
            <a:ext cx="8177372" cy="2669121"/>
          </a:xfrm>
          <a:custGeom>
            <a:avLst/>
            <a:gdLst/>
            <a:ahLst/>
            <a:cxnLst/>
            <a:rect r="r" b="b" t="t" l="l"/>
            <a:pathLst>
              <a:path h="2669121" w="8177372">
                <a:moveTo>
                  <a:pt x="0" y="0"/>
                </a:moveTo>
                <a:lnTo>
                  <a:pt x="8177372" y="0"/>
                </a:lnTo>
                <a:lnTo>
                  <a:pt x="8177372" y="2669121"/>
                </a:lnTo>
                <a:lnTo>
                  <a:pt x="0" y="2669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89126" y="3787803"/>
            <a:ext cx="7301819" cy="3136486"/>
          </a:xfrm>
          <a:custGeom>
            <a:avLst/>
            <a:gdLst/>
            <a:ahLst/>
            <a:cxnLst/>
            <a:rect r="r" b="b" t="t" l="l"/>
            <a:pathLst>
              <a:path h="3136486" w="7301819">
                <a:moveTo>
                  <a:pt x="0" y="0"/>
                </a:moveTo>
                <a:lnTo>
                  <a:pt x="7301819" y="0"/>
                </a:lnTo>
                <a:lnTo>
                  <a:pt x="7301819" y="3136486"/>
                </a:lnTo>
                <a:lnTo>
                  <a:pt x="0" y="3136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90945" y="3753948"/>
            <a:ext cx="8650490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LABELING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80242" y="4804775"/>
            <a:ext cx="8361193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Pada tahap dataset akan dibuat bounding box menggunakan tools Roboflow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80242" y="5981446"/>
            <a:ext cx="8361193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Bounding box ini berguna untuk menentukan objek-objek dalam sebuah gambar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65636" y="8609648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113654" y="849316"/>
            <a:ext cx="3984908" cy="3964984"/>
          </a:xfrm>
          <a:custGeom>
            <a:avLst/>
            <a:gdLst/>
            <a:ahLst/>
            <a:cxnLst/>
            <a:rect r="r" b="b" t="t" l="l"/>
            <a:pathLst>
              <a:path h="3964984" w="3984908">
                <a:moveTo>
                  <a:pt x="0" y="0"/>
                </a:moveTo>
                <a:lnTo>
                  <a:pt x="3984908" y="0"/>
                </a:lnTo>
                <a:lnTo>
                  <a:pt x="3984908" y="3964984"/>
                </a:lnTo>
                <a:lnTo>
                  <a:pt x="0" y="3964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75617" y="1992079"/>
            <a:ext cx="4853700" cy="3288879"/>
          </a:xfrm>
          <a:custGeom>
            <a:avLst/>
            <a:gdLst/>
            <a:ahLst/>
            <a:cxnLst/>
            <a:rect r="r" b="b" t="t" l="l"/>
            <a:pathLst>
              <a:path h="3288879" w="4853700">
                <a:moveTo>
                  <a:pt x="0" y="0"/>
                </a:moveTo>
                <a:lnTo>
                  <a:pt x="4853700" y="0"/>
                </a:lnTo>
                <a:lnTo>
                  <a:pt x="4853700" y="3288880"/>
                </a:lnTo>
                <a:lnTo>
                  <a:pt x="0" y="328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7539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94976" y="5442851"/>
            <a:ext cx="3850135" cy="3815449"/>
          </a:xfrm>
          <a:custGeom>
            <a:avLst/>
            <a:gdLst/>
            <a:ahLst/>
            <a:cxnLst/>
            <a:rect r="r" b="b" t="t" l="l"/>
            <a:pathLst>
              <a:path h="3815449" w="3850135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33" t="-121830" r="-7527" b="-67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90945" y="3753948"/>
            <a:ext cx="8650490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RESIZE IMAGE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80242" y="5133975"/>
            <a:ext cx="8361193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Resize dilakukan agar gambar mempunyai ukuran yang sama Ketika masuk ke dalam pelatihan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80242" y="6736933"/>
            <a:ext cx="8361193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Ukuran yang akan digunakan : 416x416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65636" y="8609648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54955" y="1632736"/>
            <a:ext cx="3850135" cy="3815449"/>
          </a:xfrm>
          <a:custGeom>
            <a:avLst/>
            <a:gdLst/>
            <a:ahLst/>
            <a:cxnLst/>
            <a:rect r="r" b="b" t="t" l="l"/>
            <a:pathLst>
              <a:path h="3815449" w="3850135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33" t="-121830" r="-7527" b="-6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85748">
            <a:off x="14251066" y="462812"/>
            <a:ext cx="4232189" cy="3914775"/>
          </a:xfrm>
          <a:custGeom>
            <a:avLst/>
            <a:gdLst/>
            <a:ahLst/>
            <a:cxnLst/>
            <a:rect r="r" b="b" t="t" l="l"/>
            <a:pathLst>
              <a:path h="3914775" w="4232189">
                <a:moveTo>
                  <a:pt x="0" y="0"/>
                </a:moveTo>
                <a:lnTo>
                  <a:pt x="4232189" y="0"/>
                </a:lnTo>
                <a:lnTo>
                  <a:pt x="4232189" y="3914775"/>
                </a:lnTo>
                <a:lnTo>
                  <a:pt x="0" y="391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94976" y="5696874"/>
            <a:ext cx="3810115" cy="3810115"/>
          </a:xfrm>
          <a:custGeom>
            <a:avLst/>
            <a:gdLst/>
            <a:ahLst/>
            <a:cxnLst/>
            <a:rect r="r" b="b" t="t" l="l"/>
            <a:pathLst>
              <a:path h="3810115" w="3810115">
                <a:moveTo>
                  <a:pt x="0" y="0"/>
                </a:moveTo>
                <a:lnTo>
                  <a:pt x="3810114" y="0"/>
                </a:lnTo>
                <a:lnTo>
                  <a:pt x="3810114" y="3810115"/>
                </a:lnTo>
                <a:lnTo>
                  <a:pt x="0" y="3810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XIX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90945" y="3753948"/>
            <a:ext cx="8650490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133975"/>
            <a:ext cx="8115300" cy="187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Grayscale (Hitam putih gambar)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Exposure (Kecerahan gambar)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Rotasi (10)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Flip (Horizontal)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9499586" y="3313000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05718">
            <a:off x="-6367845" y="-5745629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84682" y="514350"/>
            <a:ext cx="1049070" cy="1028700"/>
          </a:xfrm>
          <a:custGeom>
            <a:avLst/>
            <a:gdLst/>
            <a:ahLst/>
            <a:cxnLst/>
            <a:rect r="r" b="b" t="t" l="l"/>
            <a:pathLst>
              <a:path h="1028700" w="1049070">
                <a:moveTo>
                  <a:pt x="0" y="0"/>
                </a:moveTo>
                <a:lnTo>
                  <a:pt x="1049070" y="0"/>
                </a:lnTo>
                <a:lnTo>
                  <a:pt x="104907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640004" y="-1591506"/>
            <a:ext cx="12044113" cy="11878506"/>
          </a:xfrm>
          <a:custGeom>
            <a:avLst/>
            <a:gdLst/>
            <a:ahLst/>
            <a:cxnLst/>
            <a:rect r="r" b="b" t="t" l="l"/>
            <a:pathLst>
              <a:path h="11878506" w="12044113">
                <a:moveTo>
                  <a:pt x="0" y="0"/>
                </a:moveTo>
                <a:lnTo>
                  <a:pt x="12044113" y="0"/>
                </a:lnTo>
                <a:lnTo>
                  <a:pt x="12044113" y="11878506"/>
                </a:lnTo>
                <a:lnTo>
                  <a:pt x="0" y="1187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9411" y="742950"/>
            <a:ext cx="6774698" cy="6241190"/>
          </a:xfrm>
          <a:custGeom>
            <a:avLst/>
            <a:gdLst/>
            <a:ahLst/>
            <a:cxnLst/>
            <a:rect r="r" b="b" t="t" l="l"/>
            <a:pathLst>
              <a:path h="6241190" w="6774698">
                <a:moveTo>
                  <a:pt x="0" y="0"/>
                </a:moveTo>
                <a:lnTo>
                  <a:pt x="6774698" y="0"/>
                </a:lnTo>
                <a:lnTo>
                  <a:pt x="6774698" y="6241190"/>
                </a:lnTo>
                <a:lnTo>
                  <a:pt x="0" y="624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55869" y="2164816"/>
            <a:ext cx="14927311" cy="93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OUTLINE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96737" y="742950"/>
            <a:ext cx="652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Universitas Sanata Dharma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9433" y="3313394"/>
            <a:ext cx="6149860" cy="92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spc="435" u="sng">
                <a:solidFill>
                  <a:srgbClr val="5B7D96"/>
                </a:solidFill>
                <a:latin typeface="DM Sans Bold"/>
              </a:rPr>
              <a:t>Pendahuluan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19433" y="4460743"/>
            <a:ext cx="6836847" cy="92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spc="435" u="sng">
                <a:solidFill>
                  <a:srgbClr val="5B7D96"/>
                </a:solidFill>
                <a:latin typeface="DM Sans Bold"/>
              </a:rPr>
              <a:t>Tinjauan Pustaka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9433" y="5608093"/>
            <a:ext cx="6149860" cy="92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spc="435" u="sng">
                <a:solidFill>
                  <a:srgbClr val="5B7D96"/>
                </a:solidFill>
                <a:latin typeface="DM Sans Bold"/>
              </a:rPr>
              <a:t>Metodologi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19433" y="6755443"/>
            <a:ext cx="6149860" cy="92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spc="435" u="sng">
                <a:solidFill>
                  <a:srgbClr val="5B7D96"/>
                </a:solidFill>
                <a:latin typeface="DM Sans Bold"/>
              </a:rPr>
              <a:t>Pembahasan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19433" y="7902793"/>
            <a:ext cx="7470989" cy="92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spc="435" u="sng">
                <a:solidFill>
                  <a:srgbClr val="5B7D96"/>
                </a:solidFill>
                <a:latin typeface="DM Sans Bold"/>
              </a:rPr>
              <a:t>Diskusi &amp; Penutup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65636" y="8609648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38082">
            <a:off x="12939879" y="-389866"/>
            <a:ext cx="6332458" cy="6324543"/>
          </a:xfrm>
          <a:custGeom>
            <a:avLst/>
            <a:gdLst/>
            <a:ahLst/>
            <a:cxnLst/>
            <a:rect r="r" b="b" t="t" l="l"/>
            <a:pathLst>
              <a:path h="6324543" w="6332458">
                <a:moveTo>
                  <a:pt x="0" y="0"/>
                </a:moveTo>
                <a:lnTo>
                  <a:pt x="6332458" y="0"/>
                </a:lnTo>
                <a:lnTo>
                  <a:pt x="6332458" y="6324543"/>
                </a:lnTo>
                <a:lnTo>
                  <a:pt x="0" y="6324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610159"/>
            <a:ext cx="7834308" cy="2511834"/>
          </a:xfrm>
          <a:custGeom>
            <a:avLst/>
            <a:gdLst/>
            <a:ahLst/>
            <a:cxnLst/>
            <a:rect r="r" b="b" t="t" l="l"/>
            <a:pathLst>
              <a:path h="2511834" w="7834308">
                <a:moveTo>
                  <a:pt x="0" y="0"/>
                </a:moveTo>
                <a:lnTo>
                  <a:pt x="7834308" y="0"/>
                </a:lnTo>
                <a:lnTo>
                  <a:pt x="7834308" y="2511834"/>
                </a:lnTo>
                <a:lnTo>
                  <a:pt x="0" y="2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0945" y="3753948"/>
            <a:ext cx="8650490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 SPLIT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600634"/>
            <a:ext cx="811530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Dataset akan dibagi menjadi 3 bagian dengan perbandingan 70:20:10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43007" y="0"/>
            <a:ext cx="4284927" cy="4333681"/>
          </a:xfrm>
          <a:custGeom>
            <a:avLst/>
            <a:gdLst/>
            <a:ahLst/>
            <a:cxnLst/>
            <a:rect r="r" b="b" t="t" l="l"/>
            <a:pathLst>
              <a:path h="4333681" w="4284927">
                <a:moveTo>
                  <a:pt x="0" y="0"/>
                </a:moveTo>
                <a:lnTo>
                  <a:pt x="4284927" y="0"/>
                </a:lnTo>
                <a:lnTo>
                  <a:pt x="4284927" y="4333681"/>
                </a:lnTo>
                <a:lnTo>
                  <a:pt x="0" y="4333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65636" y="8609648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12549" y="4114329"/>
            <a:ext cx="7085558" cy="3924977"/>
          </a:xfrm>
          <a:custGeom>
            <a:avLst/>
            <a:gdLst/>
            <a:ahLst/>
            <a:cxnLst/>
            <a:rect r="r" b="b" t="t" l="l"/>
            <a:pathLst>
              <a:path h="3924977" w="7085558">
                <a:moveTo>
                  <a:pt x="0" y="0"/>
                </a:moveTo>
                <a:lnTo>
                  <a:pt x="7085558" y="0"/>
                </a:lnTo>
                <a:lnTo>
                  <a:pt x="7085558" y="3924977"/>
                </a:lnTo>
                <a:lnTo>
                  <a:pt x="0" y="3924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9" t="-3327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16190" y="1408644"/>
            <a:ext cx="4498953" cy="4668174"/>
          </a:xfrm>
          <a:custGeom>
            <a:avLst/>
            <a:gdLst/>
            <a:ahLst/>
            <a:cxnLst/>
            <a:rect r="r" b="b" t="t" l="l"/>
            <a:pathLst>
              <a:path h="4668174" w="4498953">
                <a:moveTo>
                  <a:pt x="0" y="0"/>
                </a:moveTo>
                <a:lnTo>
                  <a:pt x="4498953" y="0"/>
                </a:lnTo>
                <a:lnTo>
                  <a:pt x="4498953" y="4668174"/>
                </a:lnTo>
                <a:lnTo>
                  <a:pt x="0" y="4668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0945" y="4975951"/>
            <a:ext cx="8650490" cy="206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65636" y="8609648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7087" y="757290"/>
            <a:ext cx="3677810" cy="3841055"/>
          </a:xfrm>
          <a:custGeom>
            <a:avLst/>
            <a:gdLst/>
            <a:ahLst/>
            <a:cxnLst/>
            <a:rect r="r" b="b" t="t" l="l"/>
            <a:pathLst>
              <a:path h="3841055" w="3677810">
                <a:moveTo>
                  <a:pt x="0" y="0"/>
                </a:moveTo>
                <a:lnTo>
                  <a:pt x="3677810" y="0"/>
                </a:lnTo>
                <a:lnTo>
                  <a:pt x="3677810" y="3841055"/>
                </a:lnTo>
                <a:lnTo>
                  <a:pt x="0" y="3841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32648" y="2334071"/>
            <a:ext cx="14622705" cy="6275577"/>
          </a:xfrm>
          <a:custGeom>
            <a:avLst/>
            <a:gdLst/>
            <a:ahLst/>
            <a:cxnLst/>
            <a:rect r="r" b="b" t="t" l="l"/>
            <a:pathLst>
              <a:path h="6275577" w="14622705">
                <a:moveTo>
                  <a:pt x="0" y="0"/>
                </a:moveTo>
                <a:lnTo>
                  <a:pt x="14622704" y="0"/>
                </a:lnTo>
                <a:lnTo>
                  <a:pt x="14622704" y="6275577"/>
                </a:lnTo>
                <a:lnTo>
                  <a:pt x="0" y="627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5364" y="2156802"/>
            <a:ext cx="7991166" cy="5973396"/>
          </a:xfrm>
          <a:custGeom>
            <a:avLst/>
            <a:gdLst/>
            <a:ahLst/>
            <a:cxnLst/>
            <a:rect r="r" b="b" t="t" l="l"/>
            <a:pathLst>
              <a:path h="5973396" w="7991166">
                <a:moveTo>
                  <a:pt x="0" y="0"/>
                </a:moveTo>
                <a:lnTo>
                  <a:pt x="7991165" y="0"/>
                </a:lnTo>
                <a:lnTo>
                  <a:pt x="7991165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56999" y="0"/>
            <a:ext cx="3175851" cy="3211986"/>
          </a:xfrm>
          <a:custGeom>
            <a:avLst/>
            <a:gdLst/>
            <a:ahLst/>
            <a:cxnLst/>
            <a:rect r="r" b="b" t="t" l="l"/>
            <a:pathLst>
              <a:path h="3211986" w="3175851">
                <a:moveTo>
                  <a:pt x="0" y="0"/>
                </a:moveTo>
                <a:lnTo>
                  <a:pt x="3175852" y="0"/>
                </a:lnTo>
                <a:lnTo>
                  <a:pt x="3175852" y="3211986"/>
                </a:lnTo>
                <a:lnTo>
                  <a:pt x="0" y="3211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82187" y="3735581"/>
            <a:ext cx="6034101" cy="4884417"/>
          </a:xfrm>
          <a:custGeom>
            <a:avLst/>
            <a:gdLst/>
            <a:ahLst/>
            <a:cxnLst/>
            <a:rect r="r" b="b" t="t" l="l"/>
            <a:pathLst>
              <a:path h="4884417" w="6034101">
                <a:moveTo>
                  <a:pt x="0" y="0"/>
                </a:moveTo>
                <a:lnTo>
                  <a:pt x="6034101" y="0"/>
                </a:lnTo>
                <a:lnTo>
                  <a:pt x="6034101" y="4884417"/>
                </a:lnTo>
                <a:lnTo>
                  <a:pt x="0" y="4884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08810" y="1758393"/>
            <a:ext cx="8650490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SKENARIO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56723" y="0"/>
            <a:ext cx="2876128" cy="2908853"/>
          </a:xfrm>
          <a:custGeom>
            <a:avLst/>
            <a:gdLst/>
            <a:ahLst/>
            <a:cxnLst/>
            <a:rect r="r" b="b" t="t" l="l"/>
            <a:pathLst>
              <a:path h="2908853" w="2876128">
                <a:moveTo>
                  <a:pt x="0" y="0"/>
                </a:moveTo>
                <a:lnTo>
                  <a:pt x="2876128" y="0"/>
                </a:lnTo>
                <a:lnTo>
                  <a:pt x="2876128" y="2908853"/>
                </a:lnTo>
                <a:lnTo>
                  <a:pt x="0" y="2908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48931" y="1750468"/>
            <a:ext cx="7595069" cy="7193856"/>
          </a:xfrm>
          <a:custGeom>
            <a:avLst/>
            <a:gdLst/>
            <a:ahLst/>
            <a:cxnLst/>
            <a:rect r="r" b="b" t="t" l="l"/>
            <a:pathLst>
              <a:path h="7193856" w="7595069">
                <a:moveTo>
                  <a:pt x="0" y="0"/>
                </a:moveTo>
                <a:lnTo>
                  <a:pt x="7595069" y="0"/>
                </a:lnTo>
                <a:lnTo>
                  <a:pt x="7595069" y="7193856"/>
                </a:lnTo>
                <a:lnTo>
                  <a:pt x="0" y="7193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03962" y="4786658"/>
            <a:ext cx="5238112" cy="2381704"/>
          </a:xfrm>
          <a:custGeom>
            <a:avLst/>
            <a:gdLst/>
            <a:ahLst/>
            <a:cxnLst/>
            <a:rect r="r" b="b" t="t" l="l"/>
            <a:pathLst>
              <a:path h="2381704" w="5238112">
                <a:moveTo>
                  <a:pt x="0" y="0"/>
                </a:moveTo>
                <a:lnTo>
                  <a:pt x="5238112" y="0"/>
                </a:lnTo>
                <a:lnTo>
                  <a:pt x="5238112" y="2381704"/>
                </a:lnTo>
                <a:lnTo>
                  <a:pt x="0" y="2381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77057" y="7358862"/>
            <a:ext cx="5717730" cy="2295439"/>
          </a:xfrm>
          <a:custGeom>
            <a:avLst/>
            <a:gdLst/>
            <a:ahLst/>
            <a:cxnLst/>
            <a:rect r="r" b="b" t="t" l="l"/>
            <a:pathLst>
              <a:path h="2295439" w="5717730">
                <a:moveTo>
                  <a:pt x="0" y="0"/>
                </a:moveTo>
                <a:lnTo>
                  <a:pt x="5717730" y="0"/>
                </a:lnTo>
                <a:lnTo>
                  <a:pt x="5717730" y="2295439"/>
                </a:lnTo>
                <a:lnTo>
                  <a:pt x="0" y="2295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08810" y="1665679"/>
            <a:ext cx="8650490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1777" y="2716505"/>
            <a:ext cx="811530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Fokus: Orang tua, Guru paud, Masyarakat Umum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11777" y="3649823"/>
            <a:ext cx="811530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Dua kali pengujian: validitas | realibilitas &amp; usability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2437">
            <a:off x="-2513874" y="-2693359"/>
            <a:ext cx="11217699" cy="8413274"/>
          </a:xfrm>
          <a:custGeom>
            <a:avLst/>
            <a:gdLst/>
            <a:ahLst/>
            <a:cxnLst/>
            <a:rect r="r" b="b" t="t" l="l"/>
            <a:pathLst>
              <a:path h="8413274" w="11217699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32857" y="2964155"/>
            <a:ext cx="13022286" cy="5541576"/>
          </a:xfrm>
          <a:custGeom>
            <a:avLst/>
            <a:gdLst/>
            <a:ahLst/>
            <a:cxnLst/>
            <a:rect r="r" b="b" t="t" l="l"/>
            <a:pathLst>
              <a:path h="5541576" w="13022286">
                <a:moveTo>
                  <a:pt x="0" y="0"/>
                </a:moveTo>
                <a:lnTo>
                  <a:pt x="13022286" y="0"/>
                </a:lnTo>
                <a:lnTo>
                  <a:pt x="13022286" y="5541576"/>
                </a:lnTo>
                <a:lnTo>
                  <a:pt x="0" y="5541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725984">
            <a:off x="-458429" y="931313"/>
            <a:ext cx="3303587" cy="2733719"/>
          </a:xfrm>
          <a:custGeom>
            <a:avLst/>
            <a:gdLst/>
            <a:ahLst/>
            <a:cxnLst/>
            <a:rect r="r" b="b" t="t" l="l"/>
            <a:pathLst>
              <a:path h="2733719" w="3303587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18755" y="1665679"/>
            <a:ext cx="8650490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725984">
            <a:off x="-458429" y="931313"/>
            <a:ext cx="3303587" cy="2733719"/>
          </a:xfrm>
          <a:custGeom>
            <a:avLst/>
            <a:gdLst/>
            <a:ahLst/>
            <a:cxnLst/>
            <a:rect r="r" b="b" t="t" l="l"/>
            <a:pathLst>
              <a:path h="2733719" w="3303587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8242" y="3500684"/>
            <a:ext cx="10479368" cy="4794987"/>
          </a:xfrm>
          <a:custGeom>
            <a:avLst/>
            <a:gdLst/>
            <a:ahLst/>
            <a:cxnLst/>
            <a:rect r="r" b="b" t="t" l="l"/>
            <a:pathLst>
              <a:path h="4794987" w="10479368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37487" y="3290954"/>
            <a:ext cx="4675610" cy="5967346"/>
          </a:xfrm>
          <a:custGeom>
            <a:avLst/>
            <a:gdLst/>
            <a:ahLst/>
            <a:cxnLst/>
            <a:rect r="r" b="b" t="t" l="l"/>
            <a:pathLst>
              <a:path h="5967346" w="4675610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18755" y="166567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Labeling / Annotate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725984">
            <a:off x="-458429" y="931313"/>
            <a:ext cx="3303587" cy="2733719"/>
          </a:xfrm>
          <a:custGeom>
            <a:avLst/>
            <a:gdLst/>
            <a:ahLst/>
            <a:cxnLst/>
            <a:rect r="r" b="b" t="t" l="l"/>
            <a:pathLst>
              <a:path h="2733719" w="3303587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84028" y="3330846"/>
            <a:ext cx="6069453" cy="5630546"/>
          </a:xfrm>
          <a:custGeom>
            <a:avLst/>
            <a:gdLst/>
            <a:ahLst/>
            <a:cxnLst/>
            <a:rect r="r" b="b" t="t" l="l"/>
            <a:pathLst>
              <a:path h="5630546" w="6069453">
                <a:moveTo>
                  <a:pt x="0" y="0"/>
                </a:moveTo>
                <a:lnTo>
                  <a:pt x="6069453" y="0"/>
                </a:lnTo>
                <a:lnTo>
                  <a:pt x="6069453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82187" y="3033938"/>
            <a:ext cx="6578183" cy="6224362"/>
          </a:xfrm>
          <a:custGeom>
            <a:avLst/>
            <a:gdLst/>
            <a:ahLst/>
            <a:cxnLst/>
            <a:rect r="r" b="b" t="t" l="l"/>
            <a:pathLst>
              <a:path h="6224362" w="6578183">
                <a:moveTo>
                  <a:pt x="0" y="0"/>
                </a:moveTo>
                <a:lnTo>
                  <a:pt x="6578182" y="0"/>
                </a:lnTo>
                <a:lnTo>
                  <a:pt x="6578182" y="6224362"/>
                </a:lnTo>
                <a:lnTo>
                  <a:pt x="0" y="62243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18755" y="166567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Resize - Augmentasi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725984">
            <a:off x="-458429" y="931313"/>
            <a:ext cx="3303587" cy="2733719"/>
          </a:xfrm>
          <a:custGeom>
            <a:avLst/>
            <a:gdLst/>
            <a:ahLst/>
            <a:cxnLst/>
            <a:rect r="r" b="b" t="t" l="l"/>
            <a:pathLst>
              <a:path h="2733719" w="3303587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55096" y="1028700"/>
            <a:ext cx="4406820" cy="4456961"/>
          </a:xfrm>
          <a:custGeom>
            <a:avLst/>
            <a:gdLst/>
            <a:ahLst/>
            <a:cxnLst/>
            <a:rect r="r" b="b" t="t" l="l"/>
            <a:pathLst>
              <a:path h="4456961" w="4406820">
                <a:moveTo>
                  <a:pt x="0" y="0"/>
                </a:moveTo>
                <a:lnTo>
                  <a:pt x="4406821" y="0"/>
                </a:lnTo>
                <a:lnTo>
                  <a:pt x="4406821" y="4456961"/>
                </a:lnTo>
                <a:lnTo>
                  <a:pt x="0" y="4456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7900" y="3187083"/>
            <a:ext cx="15298790" cy="5533605"/>
          </a:xfrm>
          <a:custGeom>
            <a:avLst/>
            <a:gdLst/>
            <a:ahLst/>
            <a:cxnLst/>
            <a:rect r="r" b="b" t="t" l="l"/>
            <a:pathLst>
              <a:path h="5533605" w="15298790">
                <a:moveTo>
                  <a:pt x="0" y="0"/>
                </a:moveTo>
                <a:lnTo>
                  <a:pt x="15298790" y="0"/>
                </a:lnTo>
                <a:lnTo>
                  <a:pt x="15298790" y="5533604"/>
                </a:lnTo>
                <a:lnTo>
                  <a:pt x="0" y="5533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18755" y="166567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Data Split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683434" y="427258"/>
            <a:ext cx="5424268" cy="3335925"/>
          </a:xfrm>
          <a:custGeom>
            <a:avLst/>
            <a:gdLst/>
            <a:ahLst/>
            <a:cxnLst/>
            <a:rect r="r" b="b" t="t" l="l"/>
            <a:pathLst>
              <a:path h="3335925" w="5424268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7754" y="3072038"/>
            <a:ext cx="9743613" cy="3013741"/>
          </a:xfrm>
          <a:custGeom>
            <a:avLst/>
            <a:gdLst/>
            <a:ahLst/>
            <a:cxnLst/>
            <a:rect r="r" b="b" t="t" l="l"/>
            <a:pathLst>
              <a:path h="3013741" w="9743613">
                <a:moveTo>
                  <a:pt x="0" y="0"/>
                </a:moveTo>
                <a:lnTo>
                  <a:pt x="9743613" y="0"/>
                </a:lnTo>
                <a:lnTo>
                  <a:pt x="9743613" y="3013742"/>
                </a:lnTo>
                <a:lnTo>
                  <a:pt x="0" y="3013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94976" y="6241657"/>
            <a:ext cx="13475270" cy="2539842"/>
          </a:xfrm>
          <a:custGeom>
            <a:avLst/>
            <a:gdLst/>
            <a:ahLst/>
            <a:cxnLst/>
            <a:rect r="r" b="b" t="t" l="l"/>
            <a:pathLst>
              <a:path h="2539842" w="13475270">
                <a:moveTo>
                  <a:pt x="0" y="0"/>
                </a:moveTo>
                <a:lnTo>
                  <a:pt x="13475270" y="0"/>
                </a:lnTo>
                <a:lnTo>
                  <a:pt x="13475270" y="2539841"/>
                </a:lnTo>
                <a:lnTo>
                  <a:pt x="0" y="25398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XXIX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18755" y="166567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408030" y="-3444555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05718">
            <a:off x="10165784" y="8061576"/>
            <a:ext cx="9424013" cy="7068010"/>
          </a:xfrm>
          <a:custGeom>
            <a:avLst/>
            <a:gdLst/>
            <a:ahLst/>
            <a:cxnLst/>
            <a:rect r="r" b="b" t="t" l="l"/>
            <a:pathLst>
              <a:path h="7068010" w="9424013">
                <a:moveTo>
                  <a:pt x="0" y="0"/>
                </a:moveTo>
                <a:lnTo>
                  <a:pt x="9424013" y="0"/>
                </a:lnTo>
                <a:lnTo>
                  <a:pt x="9424013" y="7068010"/>
                </a:lnTo>
                <a:lnTo>
                  <a:pt x="0" y="70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9226" y="2030996"/>
            <a:ext cx="8058264" cy="6225009"/>
          </a:xfrm>
          <a:custGeom>
            <a:avLst/>
            <a:gdLst/>
            <a:ahLst/>
            <a:cxnLst/>
            <a:rect r="r" b="b" t="t" l="l"/>
            <a:pathLst>
              <a:path h="6225009" w="8058264">
                <a:moveTo>
                  <a:pt x="0" y="0"/>
                </a:moveTo>
                <a:lnTo>
                  <a:pt x="8058264" y="0"/>
                </a:lnTo>
                <a:lnTo>
                  <a:pt x="8058264" y="6225008"/>
                </a:lnTo>
                <a:lnTo>
                  <a:pt x="0" y="6225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28368" y="-2240676"/>
            <a:ext cx="6919264" cy="7024633"/>
          </a:xfrm>
          <a:custGeom>
            <a:avLst/>
            <a:gdLst/>
            <a:ahLst/>
            <a:cxnLst/>
            <a:rect r="r" b="b" t="t" l="l"/>
            <a:pathLst>
              <a:path h="7024633" w="6919264">
                <a:moveTo>
                  <a:pt x="0" y="0"/>
                </a:moveTo>
                <a:lnTo>
                  <a:pt x="6919264" y="0"/>
                </a:lnTo>
                <a:lnTo>
                  <a:pt x="6919264" y="7024633"/>
                </a:lnTo>
                <a:lnTo>
                  <a:pt x="0" y="7024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25647" y="2164346"/>
            <a:ext cx="7633596" cy="93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PENDAHULUAN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98107" y="3494007"/>
            <a:ext cx="8361193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Pendidikan anak usia dini merupakan periode perkembangan yang penting. Khususnya </a:t>
            </a:r>
            <a:r>
              <a:rPr lang="en-US" sz="3099">
                <a:solidFill>
                  <a:srgbClr val="3D4E5B"/>
                </a:solidFill>
                <a:latin typeface="DM Sans Bold"/>
              </a:rPr>
              <a:t>kognitif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98107" y="5193342"/>
            <a:ext cx="8361193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Usia dini adalah waktu yang tepat untuk mengajarkan kepada anak mengenai lingkungan sekitar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457842"/>
            <a:ext cx="7869407" cy="34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mampu bepikir kritis, nalar, problem solving, sebab-akibat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8107" y="6888594"/>
            <a:ext cx="8361193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adalah salah satu arsitektur dalam </a:t>
            </a:r>
            <a:r>
              <a:rPr lang="en-US" sz="3099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 yang populer dengan kecepatan deteksi yang signifikan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III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20324" y="5574945"/>
            <a:ext cx="9654040" cy="3369378"/>
          </a:xfrm>
          <a:custGeom>
            <a:avLst/>
            <a:gdLst/>
            <a:ahLst/>
            <a:cxnLst/>
            <a:rect r="r" b="b" t="t" l="l"/>
            <a:pathLst>
              <a:path h="3369378" w="9654040">
                <a:moveTo>
                  <a:pt x="0" y="0"/>
                </a:moveTo>
                <a:lnTo>
                  <a:pt x="9654040" y="0"/>
                </a:lnTo>
                <a:lnTo>
                  <a:pt x="9654040" y="3369379"/>
                </a:lnTo>
                <a:lnTo>
                  <a:pt x="0" y="3369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683434" y="427258"/>
            <a:ext cx="5424268" cy="3335925"/>
          </a:xfrm>
          <a:custGeom>
            <a:avLst/>
            <a:gdLst/>
            <a:ahLst/>
            <a:cxnLst/>
            <a:rect r="r" b="b" t="t" l="l"/>
            <a:pathLst>
              <a:path h="3335925" w="5424268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3086100"/>
            <a:ext cx="6304461" cy="6172200"/>
          </a:xfrm>
          <a:custGeom>
            <a:avLst/>
            <a:gdLst/>
            <a:ahLst/>
            <a:cxnLst/>
            <a:rect r="r" b="b" t="t" l="l"/>
            <a:pathLst>
              <a:path h="6172200" w="6304461">
                <a:moveTo>
                  <a:pt x="0" y="0"/>
                </a:moveTo>
                <a:lnTo>
                  <a:pt x="6304461" y="0"/>
                </a:lnTo>
                <a:lnTo>
                  <a:pt x="630446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18755" y="166567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41042" y="3542520"/>
            <a:ext cx="9221952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Hasil: data gambar dan data label sesuai data split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41042" y="4061587"/>
            <a:ext cx="9221952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data.yaml: Informasi objek &amp; path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33025" y="4001309"/>
            <a:ext cx="12230280" cy="1274434"/>
          </a:xfrm>
          <a:custGeom>
            <a:avLst/>
            <a:gdLst/>
            <a:ahLst/>
            <a:cxnLst/>
            <a:rect r="r" b="b" t="t" l="l"/>
            <a:pathLst>
              <a:path h="1274434" w="12230280">
                <a:moveTo>
                  <a:pt x="0" y="0"/>
                </a:moveTo>
                <a:lnTo>
                  <a:pt x="12230280" y="0"/>
                </a:lnTo>
                <a:lnTo>
                  <a:pt x="12230280" y="1274433"/>
                </a:lnTo>
                <a:lnTo>
                  <a:pt x="0" y="1274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536494">
            <a:off x="12574143" y="-851576"/>
            <a:ext cx="7941564" cy="8229600"/>
          </a:xfrm>
          <a:custGeom>
            <a:avLst/>
            <a:gdLst/>
            <a:ahLst/>
            <a:cxnLst/>
            <a:rect r="r" b="b" t="t" l="l"/>
            <a:pathLst>
              <a:path h="8229600" w="7941564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24695" y="5513867"/>
            <a:ext cx="12230280" cy="1295853"/>
          </a:xfrm>
          <a:custGeom>
            <a:avLst/>
            <a:gdLst/>
            <a:ahLst/>
            <a:cxnLst/>
            <a:rect r="r" b="b" t="t" l="l"/>
            <a:pathLst>
              <a:path h="1295853" w="12230280">
                <a:moveTo>
                  <a:pt x="0" y="0"/>
                </a:moveTo>
                <a:lnTo>
                  <a:pt x="12230280" y="0"/>
                </a:lnTo>
                <a:lnTo>
                  <a:pt x="12230280" y="1295853"/>
                </a:lnTo>
                <a:lnTo>
                  <a:pt x="0" y="1295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0096" y="1214006"/>
            <a:ext cx="3655081" cy="3832326"/>
          </a:xfrm>
          <a:custGeom>
            <a:avLst/>
            <a:gdLst/>
            <a:ahLst/>
            <a:cxnLst/>
            <a:rect r="r" b="b" t="t" l="l"/>
            <a:pathLst>
              <a:path h="3832326" w="3655081">
                <a:moveTo>
                  <a:pt x="0" y="0"/>
                </a:moveTo>
                <a:lnTo>
                  <a:pt x="3655081" y="0"/>
                </a:lnTo>
                <a:lnTo>
                  <a:pt x="3655081" y="3832326"/>
                </a:lnTo>
                <a:lnTo>
                  <a:pt x="0" y="3832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Depedency YOLO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36494">
            <a:off x="12574143" y="-851576"/>
            <a:ext cx="7941564" cy="8229600"/>
          </a:xfrm>
          <a:custGeom>
            <a:avLst/>
            <a:gdLst/>
            <a:ahLst/>
            <a:cxnLst/>
            <a:rect r="r" b="b" t="t" l="l"/>
            <a:pathLst>
              <a:path h="8229600" w="7941564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5127" y="757290"/>
            <a:ext cx="3790050" cy="3700037"/>
          </a:xfrm>
          <a:custGeom>
            <a:avLst/>
            <a:gdLst/>
            <a:ahLst/>
            <a:cxnLst/>
            <a:rect r="r" b="b" t="t" l="l"/>
            <a:pathLst>
              <a:path h="3700037" w="3790050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057127"/>
            <a:ext cx="8115300" cy="3760118"/>
          </a:xfrm>
          <a:custGeom>
            <a:avLst/>
            <a:gdLst/>
            <a:ahLst/>
            <a:cxnLst/>
            <a:rect r="r" b="b" t="t" l="l"/>
            <a:pathLst>
              <a:path h="3760118" w="8115300">
                <a:moveTo>
                  <a:pt x="0" y="0"/>
                </a:moveTo>
                <a:lnTo>
                  <a:pt x="8115300" y="0"/>
                </a:lnTo>
                <a:lnTo>
                  <a:pt x="8115300" y="3760118"/>
                </a:lnTo>
                <a:lnTo>
                  <a:pt x="0" y="3760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60246" y="4293461"/>
            <a:ext cx="8086806" cy="4650863"/>
          </a:xfrm>
          <a:custGeom>
            <a:avLst/>
            <a:gdLst/>
            <a:ahLst/>
            <a:cxnLst/>
            <a:rect r="r" b="b" t="t" l="l"/>
            <a:pathLst>
              <a:path h="4650863" w="8086806">
                <a:moveTo>
                  <a:pt x="0" y="0"/>
                </a:moveTo>
                <a:lnTo>
                  <a:pt x="8086806" y="0"/>
                </a:lnTo>
                <a:lnTo>
                  <a:pt x="8086806" y="4650863"/>
                </a:lnTo>
                <a:lnTo>
                  <a:pt x="0" y="4650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Pelatihan Model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36494">
            <a:off x="12574143" y="-851576"/>
            <a:ext cx="7941564" cy="8229600"/>
          </a:xfrm>
          <a:custGeom>
            <a:avLst/>
            <a:gdLst/>
            <a:ahLst/>
            <a:cxnLst/>
            <a:rect r="r" b="b" t="t" l="l"/>
            <a:pathLst>
              <a:path h="8229600" w="7941564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5127" y="757290"/>
            <a:ext cx="3790050" cy="3700037"/>
          </a:xfrm>
          <a:custGeom>
            <a:avLst/>
            <a:gdLst/>
            <a:ahLst/>
            <a:cxnLst/>
            <a:rect r="r" b="b" t="t" l="l"/>
            <a:pathLst>
              <a:path h="3700037" w="3790050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00722" y="3548045"/>
            <a:ext cx="7881465" cy="3925432"/>
          </a:xfrm>
          <a:custGeom>
            <a:avLst/>
            <a:gdLst/>
            <a:ahLst/>
            <a:cxnLst/>
            <a:rect r="r" b="b" t="t" l="l"/>
            <a:pathLst>
              <a:path h="3925432" w="7881465">
                <a:moveTo>
                  <a:pt x="0" y="0"/>
                </a:moveTo>
                <a:lnTo>
                  <a:pt x="7881465" y="0"/>
                </a:lnTo>
                <a:lnTo>
                  <a:pt x="7881465" y="3925432"/>
                </a:lnTo>
                <a:lnTo>
                  <a:pt x="0" y="3925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42" t="0" r="-104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00722" y="7720175"/>
            <a:ext cx="13268571" cy="899823"/>
          </a:xfrm>
          <a:custGeom>
            <a:avLst/>
            <a:gdLst/>
            <a:ahLst/>
            <a:cxnLst/>
            <a:rect r="r" b="b" t="t" l="l"/>
            <a:pathLst>
              <a:path h="899823" w="13268571">
                <a:moveTo>
                  <a:pt x="0" y="0"/>
                </a:moveTo>
                <a:lnTo>
                  <a:pt x="13268571" y="0"/>
                </a:lnTo>
                <a:lnTo>
                  <a:pt x="13268571" y="899823"/>
                </a:lnTo>
                <a:lnTo>
                  <a:pt x="0" y="899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52428" y="2336194"/>
            <a:ext cx="5879789" cy="4894924"/>
          </a:xfrm>
          <a:custGeom>
            <a:avLst/>
            <a:gdLst/>
            <a:ahLst/>
            <a:cxnLst/>
            <a:rect r="r" b="b" t="t" l="l"/>
            <a:pathLst>
              <a:path h="4894924" w="5879789">
                <a:moveTo>
                  <a:pt x="0" y="0"/>
                </a:moveTo>
                <a:lnTo>
                  <a:pt x="5879789" y="0"/>
                </a:lnTo>
                <a:lnTo>
                  <a:pt x="5879789" y="4894924"/>
                </a:lnTo>
                <a:lnTo>
                  <a:pt x="0" y="4894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36494">
            <a:off x="12574143" y="-851576"/>
            <a:ext cx="7941564" cy="8229600"/>
          </a:xfrm>
          <a:custGeom>
            <a:avLst/>
            <a:gdLst/>
            <a:ahLst/>
            <a:cxnLst/>
            <a:rect r="r" b="b" t="t" l="l"/>
            <a:pathLst>
              <a:path h="8229600" w="7941564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5127" y="757290"/>
            <a:ext cx="3790050" cy="3700037"/>
          </a:xfrm>
          <a:custGeom>
            <a:avLst/>
            <a:gdLst/>
            <a:ahLst/>
            <a:cxnLst/>
            <a:rect r="r" b="b" t="t" l="l"/>
            <a:pathLst>
              <a:path h="3700037" w="3790050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2703" y="3263224"/>
            <a:ext cx="7869407" cy="4322509"/>
          </a:xfrm>
          <a:custGeom>
            <a:avLst/>
            <a:gdLst/>
            <a:ahLst/>
            <a:cxnLst/>
            <a:rect r="r" b="b" t="t" l="l"/>
            <a:pathLst>
              <a:path h="4322509" w="7869407">
                <a:moveTo>
                  <a:pt x="0" y="0"/>
                </a:moveTo>
                <a:lnTo>
                  <a:pt x="7869407" y="0"/>
                </a:lnTo>
                <a:lnTo>
                  <a:pt x="7869407" y="4322509"/>
                </a:lnTo>
                <a:lnTo>
                  <a:pt x="0" y="4322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09864" y="3263224"/>
            <a:ext cx="7910819" cy="5266772"/>
          </a:xfrm>
          <a:custGeom>
            <a:avLst/>
            <a:gdLst/>
            <a:ahLst/>
            <a:cxnLst/>
            <a:rect r="r" b="b" t="t" l="l"/>
            <a:pathLst>
              <a:path h="5266772" w="7910819">
                <a:moveTo>
                  <a:pt x="0" y="0"/>
                </a:moveTo>
                <a:lnTo>
                  <a:pt x="7910819" y="0"/>
                </a:lnTo>
                <a:lnTo>
                  <a:pt x="7910819" y="5266772"/>
                </a:lnTo>
                <a:lnTo>
                  <a:pt x="0" y="526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2703" y="7709558"/>
            <a:ext cx="7869407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Rata-rata RMSProp 0,687 | Rata-rata Adam 0,850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36494">
            <a:off x="12574143" y="-851576"/>
            <a:ext cx="7941564" cy="8229600"/>
          </a:xfrm>
          <a:custGeom>
            <a:avLst/>
            <a:gdLst/>
            <a:ahLst/>
            <a:cxnLst/>
            <a:rect r="r" b="b" t="t" l="l"/>
            <a:pathLst>
              <a:path h="8229600" w="7941564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5127" y="757290"/>
            <a:ext cx="3790050" cy="3700037"/>
          </a:xfrm>
          <a:custGeom>
            <a:avLst/>
            <a:gdLst/>
            <a:ahLst/>
            <a:cxnLst/>
            <a:rect r="r" b="b" t="t" l="l"/>
            <a:pathLst>
              <a:path h="3700037" w="3790050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64242" y="3130169"/>
            <a:ext cx="10959517" cy="5479758"/>
          </a:xfrm>
          <a:custGeom>
            <a:avLst/>
            <a:gdLst/>
            <a:ahLst/>
            <a:cxnLst/>
            <a:rect r="r" b="b" t="t" l="l"/>
            <a:pathLst>
              <a:path h="5479758" w="10959517">
                <a:moveTo>
                  <a:pt x="0" y="0"/>
                </a:moveTo>
                <a:lnTo>
                  <a:pt x="10959516" y="0"/>
                </a:lnTo>
                <a:lnTo>
                  <a:pt x="10959516" y="5479759"/>
                </a:lnTo>
                <a:lnTo>
                  <a:pt x="0" y="5479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64242" y="8782116"/>
            <a:ext cx="11536901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Grafik loss menurun | 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Grafik precision | recall | mAP meningkat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53676" y="-152616"/>
            <a:ext cx="3704862" cy="3524250"/>
          </a:xfrm>
          <a:custGeom>
            <a:avLst/>
            <a:gdLst/>
            <a:ahLst/>
            <a:cxnLst/>
            <a:rect r="r" b="b" t="t" l="l"/>
            <a:pathLst>
              <a:path h="3524250" w="3704862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4424" y="3130169"/>
            <a:ext cx="8478268" cy="6489423"/>
          </a:xfrm>
          <a:custGeom>
            <a:avLst/>
            <a:gdLst/>
            <a:ahLst/>
            <a:cxnLst/>
            <a:rect r="r" b="b" t="t" l="l"/>
            <a:pathLst>
              <a:path h="6489423" w="8478268">
                <a:moveTo>
                  <a:pt x="0" y="0"/>
                </a:moveTo>
                <a:lnTo>
                  <a:pt x="8478268" y="0"/>
                </a:lnTo>
                <a:lnTo>
                  <a:pt x="8478268" y="6489423"/>
                </a:lnTo>
                <a:lnTo>
                  <a:pt x="0" y="6489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0980" y="3514484"/>
            <a:ext cx="8021239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Semua objek dapat diprediksi dengan baik kecuali sepatu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0980" y="4600917"/>
            <a:ext cx="8021239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Sepatu == Backgroud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53676" y="-152616"/>
            <a:ext cx="3704862" cy="3524250"/>
          </a:xfrm>
          <a:custGeom>
            <a:avLst/>
            <a:gdLst/>
            <a:ahLst/>
            <a:cxnLst/>
            <a:rect r="r" b="b" t="t" l="l"/>
            <a:pathLst>
              <a:path h="3524250" w="3704862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44412" y="3371634"/>
            <a:ext cx="7153695" cy="5507286"/>
          </a:xfrm>
          <a:custGeom>
            <a:avLst/>
            <a:gdLst/>
            <a:ahLst/>
            <a:cxnLst/>
            <a:rect r="r" b="b" t="t" l="l"/>
            <a:pathLst>
              <a:path h="5507286" w="7153695">
                <a:moveTo>
                  <a:pt x="0" y="0"/>
                </a:moveTo>
                <a:lnTo>
                  <a:pt x="7153695" y="0"/>
                </a:lnTo>
                <a:lnTo>
                  <a:pt x="7153695" y="5507286"/>
                </a:lnTo>
                <a:lnTo>
                  <a:pt x="0" y="5507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35335" y="3605959"/>
            <a:ext cx="7841899" cy="5246806"/>
          </a:xfrm>
          <a:custGeom>
            <a:avLst/>
            <a:gdLst/>
            <a:ahLst/>
            <a:cxnLst/>
            <a:rect r="r" b="b" t="t" l="l"/>
            <a:pathLst>
              <a:path h="5246806" w="7841899">
                <a:moveTo>
                  <a:pt x="0" y="0"/>
                </a:moveTo>
                <a:lnTo>
                  <a:pt x="7841898" y="0"/>
                </a:lnTo>
                <a:lnTo>
                  <a:pt x="7841898" y="5246806"/>
                </a:lnTo>
                <a:lnTo>
                  <a:pt x="0" y="52468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7344" y="1028700"/>
            <a:ext cx="4442429" cy="4114800"/>
          </a:xfrm>
          <a:custGeom>
            <a:avLst/>
            <a:gdLst/>
            <a:ahLst/>
            <a:cxnLst/>
            <a:rect r="r" b="b" t="t" l="l"/>
            <a:pathLst>
              <a:path h="4114800" w="4442429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0957" y="3499865"/>
            <a:ext cx="3973612" cy="3973612"/>
          </a:xfrm>
          <a:custGeom>
            <a:avLst/>
            <a:gdLst/>
            <a:ahLst/>
            <a:cxnLst/>
            <a:rect r="r" b="b" t="t" l="l"/>
            <a:pathLst>
              <a:path h="3973612" w="3973612">
                <a:moveTo>
                  <a:pt x="0" y="0"/>
                </a:moveTo>
                <a:lnTo>
                  <a:pt x="3973612" y="0"/>
                </a:lnTo>
                <a:lnTo>
                  <a:pt x="3973612" y="3973612"/>
                </a:lnTo>
                <a:lnTo>
                  <a:pt x="0" y="397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06314" y="3768295"/>
            <a:ext cx="9155710" cy="5176028"/>
          </a:xfrm>
          <a:custGeom>
            <a:avLst/>
            <a:gdLst/>
            <a:ahLst/>
            <a:cxnLst/>
            <a:rect r="r" b="b" t="t" l="l"/>
            <a:pathLst>
              <a:path h="5176028" w="9155710">
                <a:moveTo>
                  <a:pt x="0" y="0"/>
                </a:moveTo>
                <a:lnTo>
                  <a:pt x="9155710" y="0"/>
                </a:lnTo>
                <a:lnTo>
                  <a:pt x="9155710" y="5176029"/>
                </a:lnTo>
                <a:lnTo>
                  <a:pt x="0" y="51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16190" y="757290"/>
            <a:ext cx="4442429" cy="4114800"/>
          </a:xfrm>
          <a:custGeom>
            <a:avLst/>
            <a:gdLst/>
            <a:ahLst/>
            <a:cxnLst/>
            <a:rect r="r" b="b" t="t" l="l"/>
            <a:pathLst>
              <a:path h="4114800" w="4442429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5310" y="4217738"/>
            <a:ext cx="16373310" cy="4726585"/>
          </a:xfrm>
          <a:custGeom>
            <a:avLst/>
            <a:gdLst/>
            <a:ahLst/>
            <a:cxnLst/>
            <a:rect r="r" b="b" t="t" l="l"/>
            <a:pathLst>
              <a:path h="4726585" w="16373310">
                <a:moveTo>
                  <a:pt x="0" y="0"/>
                </a:moveTo>
                <a:lnTo>
                  <a:pt x="16373309" y="0"/>
                </a:lnTo>
                <a:lnTo>
                  <a:pt x="16373309" y="4726586"/>
                </a:lnTo>
                <a:lnTo>
                  <a:pt x="0" y="4726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9797408" y="3486362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7698">
            <a:off x="-78304" y="-4930797"/>
            <a:ext cx="9384489" cy="7038367"/>
          </a:xfrm>
          <a:custGeom>
            <a:avLst/>
            <a:gdLst/>
            <a:ahLst/>
            <a:cxnLst/>
            <a:rect r="r" b="b" t="t" l="l"/>
            <a:pathLst>
              <a:path h="7038367" w="9384489">
                <a:moveTo>
                  <a:pt x="0" y="0"/>
                </a:moveTo>
                <a:lnTo>
                  <a:pt x="9384490" y="0"/>
                </a:lnTo>
                <a:lnTo>
                  <a:pt x="9384490" y="7038367"/>
                </a:lnTo>
                <a:lnTo>
                  <a:pt x="0" y="7038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6364" y="6605851"/>
            <a:ext cx="2890650" cy="1783772"/>
          </a:xfrm>
          <a:custGeom>
            <a:avLst/>
            <a:gdLst/>
            <a:ahLst/>
            <a:cxnLst/>
            <a:rect r="r" b="b" t="t" l="l"/>
            <a:pathLst>
              <a:path h="1783772" w="2890650">
                <a:moveTo>
                  <a:pt x="0" y="0"/>
                </a:moveTo>
                <a:lnTo>
                  <a:pt x="2890650" y="0"/>
                </a:lnTo>
                <a:lnTo>
                  <a:pt x="2890650" y="1783771"/>
                </a:lnTo>
                <a:lnTo>
                  <a:pt x="0" y="178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20171" y="1349677"/>
            <a:ext cx="2984575" cy="2223509"/>
          </a:xfrm>
          <a:custGeom>
            <a:avLst/>
            <a:gdLst/>
            <a:ahLst/>
            <a:cxnLst/>
            <a:rect r="r" b="b" t="t" l="l"/>
            <a:pathLst>
              <a:path h="2223509" w="2984575">
                <a:moveTo>
                  <a:pt x="0" y="0"/>
                </a:moveTo>
                <a:lnTo>
                  <a:pt x="2984576" y="0"/>
                </a:lnTo>
                <a:lnTo>
                  <a:pt x="2984576" y="2223509"/>
                </a:lnTo>
                <a:lnTo>
                  <a:pt x="0" y="2223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6776940">
            <a:off x="-74287" y="999149"/>
            <a:ext cx="1480653" cy="2331736"/>
          </a:xfrm>
          <a:custGeom>
            <a:avLst/>
            <a:gdLst/>
            <a:ahLst/>
            <a:cxnLst/>
            <a:rect r="r" b="b" t="t" l="l"/>
            <a:pathLst>
              <a:path h="2331736" w="1480653">
                <a:moveTo>
                  <a:pt x="1480653" y="2331736"/>
                </a:moveTo>
                <a:lnTo>
                  <a:pt x="0" y="2331736"/>
                </a:lnTo>
                <a:lnTo>
                  <a:pt x="0" y="0"/>
                </a:lnTo>
                <a:lnTo>
                  <a:pt x="1480653" y="0"/>
                </a:lnTo>
                <a:lnTo>
                  <a:pt x="1480653" y="2331736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459137">
            <a:off x="5986492" y="8151369"/>
            <a:ext cx="740326" cy="1165868"/>
          </a:xfrm>
          <a:custGeom>
            <a:avLst/>
            <a:gdLst/>
            <a:ahLst/>
            <a:cxnLst/>
            <a:rect r="r" b="b" t="t" l="l"/>
            <a:pathLst>
              <a:path h="1165868" w="740326">
                <a:moveTo>
                  <a:pt x="0" y="0"/>
                </a:moveTo>
                <a:lnTo>
                  <a:pt x="740326" y="0"/>
                </a:lnTo>
                <a:lnTo>
                  <a:pt x="740326" y="1165868"/>
                </a:lnTo>
                <a:lnTo>
                  <a:pt x="0" y="116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42622" y="1349677"/>
            <a:ext cx="7163088" cy="7384626"/>
          </a:xfrm>
          <a:custGeom>
            <a:avLst/>
            <a:gdLst/>
            <a:ahLst/>
            <a:cxnLst/>
            <a:rect r="r" b="b" t="t" l="l"/>
            <a:pathLst>
              <a:path h="7384626" w="7163088">
                <a:moveTo>
                  <a:pt x="0" y="0"/>
                </a:moveTo>
                <a:lnTo>
                  <a:pt x="7163087" y="0"/>
                </a:lnTo>
                <a:lnTo>
                  <a:pt x="7163087" y="7384626"/>
                </a:lnTo>
                <a:lnTo>
                  <a:pt x="0" y="738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4603" y="3301217"/>
            <a:ext cx="8435416" cy="181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RUMUSAN MASALAH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4603" y="5433208"/>
            <a:ext cx="7835670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Bagaimana penerapan teknologi </a:t>
            </a:r>
            <a:r>
              <a:rPr lang="en-US" sz="3099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, diharapkan dapat membantu untuk mengenali objek sekitar?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IV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16190" y="757290"/>
            <a:ext cx="4442429" cy="4114800"/>
          </a:xfrm>
          <a:custGeom>
            <a:avLst/>
            <a:gdLst/>
            <a:ahLst/>
            <a:cxnLst/>
            <a:rect r="r" b="b" t="t" l="l"/>
            <a:pathLst>
              <a:path h="4114800" w="4442429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67213" y="3463544"/>
            <a:ext cx="14153573" cy="5774992"/>
          </a:xfrm>
          <a:custGeom>
            <a:avLst/>
            <a:gdLst/>
            <a:ahLst/>
            <a:cxnLst/>
            <a:rect r="r" b="b" t="t" l="l"/>
            <a:pathLst>
              <a:path h="5774992" w="14153573">
                <a:moveTo>
                  <a:pt x="0" y="0"/>
                </a:moveTo>
                <a:lnTo>
                  <a:pt x="14153574" y="0"/>
                </a:lnTo>
                <a:lnTo>
                  <a:pt x="14153574" y="5774992"/>
                </a:lnTo>
                <a:lnTo>
                  <a:pt x="0" y="57749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1" t="0" r="-36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16190" y="757290"/>
            <a:ext cx="4442429" cy="4114800"/>
          </a:xfrm>
          <a:custGeom>
            <a:avLst/>
            <a:gdLst/>
            <a:ahLst/>
            <a:cxnLst/>
            <a:rect r="r" b="b" t="t" l="l"/>
            <a:pathLst>
              <a:path h="4114800" w="4442429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2238" y="4300824"/>
            <a:ext cx="15603524" cy="4643499"/>
          </a:xfrm>
          <a:custGeom>
            <a:avLst/>
            <a:gdLst/>
            <a:ahLst/>
            <a:cxnLst/>
            <a:rect r="r" b="b" t="t" l="l"/>
            <a:pathLst>
              <a:path h="4643499" w="15603524">
                <a:moveTo>
                  <a:pt x="0" y="0"/>
                </a:moveTo>
                <a:lnTo>
                  <a:pt x="15603524" y="0"/>
                </a:lnTo>
                <a:lnTo>
                  <a:pt x="15603524" y="4643500"/>
                </a:lnTo>
                <a:lnTo>
                  <a:pt x="0" y="46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998634" y="8241365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16190" y="757290"/>
            <a:ext cx="4442429" cy="4114800"/>
          </a:xfrm>
          <a:custGeom>
            <a:avLst/>
            <a:gdLst/>
            <a:ahLst/>
            <a:cxnLst/>
            <a:rect r="r" b="b" t="t" l="l"/>
            <a:pathLst>
              <a:path h="4114800" w="4442429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9463" y="3555279"/>
            <a:ext cx="15089073" cy="5703021"/>
          </a:xfrm>
          <a:custGeom>
            <a:avLst/>
            <a:gdLst/>
            <a:ahLst/>
            <a:cxnLst/>
            <a:rect r="r" b="b" t="t" l="l"/>
            <a:pathLst>
              <a:path h="5703021" w="15089073">
                <a:moveTo>
                  <a:pt x="0" y="0"/>
                </a:moveTo>
                <a:lnTo>
                  <a:pt x="15089074" y="0"/>
                </a:lnTo>
                <a:lnTo>
                  <a:pt x="15089074" y="5703021"/>
                </a:lnTo>
                <a:lnTo>
                  <a:pt x="0" y="57030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9463" y="8529996"/>
            <a:ext cx="3222872" cy="1139896"/>
          </a:xfrm>
          <a:custGeom>
            <a:avLst/>
            <a:gdLst/>
            <a:ahLst/>
            <a:cxnLst/>
            <a:rect r="r" b="b" t="t" l="l"/>
            <a:pathLst>
              <a:path h="1139896" w="3222872">
                <a:moveTo>
                  <a:pt x="0" y="0"/>
                </a:moveTo>
                <a:lnTo>
                  <a:pt x="3222872" y="0"/>
                </a:lnTo>
                <a:lnTo>
                  <a:pt x="3222872" y="1139896"/>
                </a:lnTo>
                <a:lnTo>
                  <a:pt x="0" y="11398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25177" y="1761909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81510" y="8286147"/>
            <a:ext cx="2340825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Support By: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857025" y="8143958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724927"/>
            <a:ext cx="7220491" cy="5497835"/>
          </a:xfrm>
          <a:custGeom>
            <a:avLst/>
            <a:gdLst/>
            <a:ahLst/>
            <a:cxnLst/>
            <a:rect r="r" b="b" t="t" l="l"/>
            <a:pathLst>
              <a:path h="5497835" w="7220491">
                <a:moveTo>
                  <a:pt x="0" y="0"/>
                </a:moveTo>
                <a:lnTo>
                  <a:pt x="7220491" y="0"/>
                </a:lnTo>
                <a:lnTo>
                  <a:pt x="7220491" y="5497836"/>
                </a:lnTo>
                <a:lnTo>
                  <a:pt x="0" y="5497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47344" y="1028700"/>
            <a:ext cx="1391084" cy="1589810"/>
          </a:xfrm>
          <a:custGeom>
            <a:avLst/>
            <a:gdLst/>
            <a:ahLst/>
            <a:cxnLst/>
            <a:rect r="r" b="b" t="t" l="l"/>
            <a:pathLst>
              <a:path h="1589810" w="1391084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79871" y="8327538"/>
            <a:ext cx="13414067" cy="851800"/>
          </a:xfrm>
          <a:custGeom>
            <a:avLst/>
            <a:gdLst/>
            <a:ahLst/>
            <a:cxnLst/>
            <a:rect r="r" b="b" t="t" l="l"/>
            <a:pathLst>
              <a:path h="851800" w="13414067">
                <a:moveTo>
                  <a:pt x="0" y="0"/>
                </a:moveTo>
                <a:lnTo>
                  <a:pt x="13414067" y="0"/>
                </a:lnTo>
                <a:lnTo>
                  <a:pt x="13414067" y="851800"/>
                </a:lnTo>
                <a:lnTo>
                  <a:pt x="0" y="851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64830" y="5237517"/>
            <a:ext cx="4838312" cy="1461573"/>
          </a:xfrm>
          <a:custGeom>
            <a:avLst/>
            <a:gdLst/>
            <a:ahLst/>
            <a:cxnLst/>
            <a:rect r="r" b="b" t="t" l="l"/>
            <a:pathLst>
              <a:path h="1461573" w="4838312">
                <a:moveTo>
                  <a:pt x="0" y="0"/>
                </a:moveTo>
                <a:lnTo>
                  <a:pt x="4838312" y="0"/>
                </a:lnTo>
                <a:lnTo>
                  <a:pt x="4838312" y="1461573"/>
                </a:lnTo>
                <a:lnTo>
                  <a:pt x="0" y="1461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29342" y="1424040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Validitas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64830" y="4685133"/>
            <a:ext cx="5011241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Nilai distribusi signifikan 5%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64830" y="6765765"/>
            <a:ext cx="3491480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R20 = rTabel 0,43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64830" y="3161199"/>
            <a:ext cx="5011241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64830" y="3627858"/>
            <a:ext cx="5699056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=CORREL(B2:B21;$M$2:$M$21)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857025" y="8143958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7344" y="1028700"/>
            <a:ext cx="1391084" cy="1589810"/>
          </a:xfrm>
          <a:custGeom>
            <a:avLst/>
            <a:gdLst/>
            <a:ahLst/>
            <a:cxnLst/>
            <a:rect r="r" b="b" t="t" l="l"/>
            <a:pathLst>
              <a:path h="1589810" w="1391084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63870" y="4334161"/>
            <a:ext cx="4339288" cy="1656980"/>
          </a:xfrm>
          <a:custGeom>
            <a:avLst/>
            <a:gdLst/>
            <a:ahLst/>
            <a:cxnLst/>
            <a:rect r="r" b="b" t="t" l="l"/>
            <a:pathLst>
              <a:path h="1656980" w="4339288">
                <a:moveTo>
                  <a:pt x="0" y="0"/>
                </a:moveTo>
                <a:lnTo>
                  <a:pt x="4339289" y="0"/>
                </a:lnTo>
                <a:lnTo>
                  <a:pt x="4339289" y="1656980"/>
                </a:lnTo>
                <a:lnTo>
                  <a:pt x="0" y="1656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082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63870" y="6134016"/>
            <a:ext cx="4339288" cy="1735715"/>
          </a:xfrm>
          <a:custGeom>
            <a:avLst/>
            <a:gdLst/>
            <a:ahLst/>
            <a:cxnLst/>
            <a:rect r="r" b="b" t="t" l="l"/>
            <a:pathLst>
              <a:path h="1735715" w="4339288">
                <a:moveTo>
                  <a:pt x="0" y="0"/>
                </a:moveTo>
                <a:lnTo>
                  <a:pt x="4339289" y="0"/>
                </a:lnTo>
                <a:lnTo>
                  <a:pt x="4339289" y="1735715"/>
                </a:lnTo>
                <a:lnTo>
                  <a:pt x="0" y="1735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43888" y="4180869"/>
            <a:ext cx="8096335" cy="3688863"/>
          </a:xfrm>
          <a:custGeom>
            <a:avLst/>
            <a:gdLst/>
            <a:ahLst/>
            <a:cxnLst/>
            <a:rect r="r" b="b" t="t" l="l"/>
            <a:pathLst>
              <a:path h="3688863" w="8096335">
                <a:moveTo>
                  <a:pt x="0" y="0"/>
                </a:moveTo>
                <a:lnTo>
                  <a:pt x="8096335" y="0"/>
                </a:lnTo>
                <a:lnTo>
                  <a:pt x="8096335" y="3688862"/>
                </a:lnTo>
                <a:lnTo>
                  <a:pt x="0" y="3688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29342" y="1424040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Reliabilitas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857025" y="8143958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7344" y="1028700"/>
            <a:ext cx="1391084" cy="1589810"/>
          </a:xfrm>
          <a:custGeom>
            <a:avLst/>
            <a:gdLst/>
            <a:ahLst/>
            <a:cxnLst/>
            <a:rect r="r" b="b" t="t" l="l"/>
            <a:pathLst>
              <a:path h="1589810" w="1391084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54839" y="1028700"/>
            <a:ext cx="4570767" cy="4570767"/>
          </a:xfrm>
          <a:custGeom>
            <a:avLst/>
            <a:gdLst/>
            <a:ahLst/>
            <a:cxnLst/>
            <a:rect r="r" b="b" t="t" l="l"/>
            <a:pathLst>
              <a:path h="4570767" w="4570767">
                <a:moveTo>
                  <a:pt x="0" y="0"/>
                </a:moveTo>
                <a:lnTo>
                  <a:pt x="4570767" y="0"/>
                </a:lnTo>
                <a:lnTo>
                  <a:pt x="4570767" y="4570767"/>
                </a:lnTo>
                <a:lnTo>
                  <a:pt x="0" y="4570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29417" y="2892647"/>
            <a:ext cx="6968689" cy="6927060"/>
          </a:xfrm>
          <a:custGeom>
            <a:avLst/>
            <a:gdLst/>
            <a:ahLst/>
            <a:cxnLst/>
            <a:rect r="r" b="b" t="t" l="l"/>
            <a:pathLst>
              <a:path h="6927060" w="6968689">
                <a:moveTo>
                  <a:pt x="0" y="0"/>
                </a:moveTo>
                <a:lnTo>
                  <a:pt x="6968690" y="0"/>
                </a:lnTo>
                <a:lnTo>
                  <a:pt x="6968690" y="6927060"/>
                </a:lnTo>
                <a:lnTo>
                  <a:pt x="0" y="69270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49083" y="4755605"/>
            <a:ext cx="5596522" cy="2539391"/>
          </a:xfrm>
          <a:custGeom>
            <a:avLst/>
            <a:gdLst/>
            <a:ahLst/>
            <a:cxnLst/>
            <a:rect r="r" b="b" t="t" l="l"/>
            <a:pathLst>
              <a:path h="2539391" w="5596522">
                <a:moveTo>
                  <a:pt x="0" y="0"/>
                </a:moveTo>
                <a:lnTo>
                  <a:pt x="5596522" y="0"/>
                </a:lnTo>
                <a:lnTo>
                  <a:pt x="5596522" y="2539390"/>
                </a:lnTo>
                <a:lnTo>
                  <a:pt x="0" y="2539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29342" y="1424040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857025" y="8143958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7344" y="1028700"/>
            <a:ext cx="1391084" cy="1589810"/>
          </a:xfrm>
          <a:custGeom>
            <a:avLst/>
            <a:gdLst/>
            <a:ahLst/>
            <a:cxnLst/>
            <a:rect r="r" b="b" t="t" l="l"/>
            <a:pathLst>
              <a:path h="1589810" w="1391084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506917"/>
            <a:ext cx="4570767" cy="4570767"/>
          </a:xfrm>
          <a:custGeom>
            <a:avLst/>
            <a:gdLst/>
            <a:ahLst/>
            <a:cxnLst/>
            <a:rect r="r" b="b" t="t" l="l"/>
            <a:pathLst>
              <a:path h="4570767" w="4570767">
                <a:moveTo>
                  <a:pt x="0" y="0"/>
                </a:moveTo>
                <a:lnTo>
                  <a:pt x="4570767" y="0"/>
                </a:lnTo>
                <a:lnTo>
                  <a:pt x="4570767" y="4570766"/>
                </a:lnTo>
                <a:lnTo>
                  <a:pt x="0" y="4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50337">
            <a:off x="14260378" y="381445"/>
            <a:ext cx="3159690" cy="4388459"/>
          </a:xfrm>
          <a:custGeom>
            <a:avLst/>
            <a:gdLst/>
            <a:ahLst/>
            <a:cxnLst/>
            <a:rect r="r" b="b" t="t" l="l"/>
            <a:pathLst>
              <a:path h="4388459" w="3159690">
                <a:moveTo>
                  <a:pt x="0" y="0"/>
                </a:moveTo>
                <a:lnTo>
                  <a:pt x="3159690" y="0"/>
                </a:lnTo>
                <a:lnTo>
                  <a:pt x="3159690" y="4388459"/>
                </a:lnTo>
                <a:lnTo>
                  <a:pt x="0" y="4388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4780" y="3598877"/>
            <a:ext cx="14615442" cy="4852847"/>
          </a:xfrm>
          <a:custGeom>
            <a:avLst/>
            <a:gdLst/>
            <a:ahLst/>
            <a:cxnLst/>
            <a:rect r="r" b="b" t="t" l="l"/>
            <a:pathLst>
              <a:path h="4852847" w="14615442">
                <a:moveTo>
                  <a:pt x="0" y="0"/>
                </a:moveTo>
                <a:lnTo>
                  <a:pt x="14615443" y="0"/>
                </a:lnTo>
                <a:lnTo>
                  <a:pt x="14615443" y="4852847"/>
                </a:lnTo>
                <a:lnTo>
                  <a:pt x="0" y="4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XLVI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29342" y="1424040"/>
            <a:ext cx="9829316" cy="136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857025" y="8143958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00784" y="1028700"/>
            <a:ext cx="3858516" cy="4460712"/>
          </a:xfrm>
          <a:custGeom>
            <a:avLst/>
            <a:gdLst/>
            <a:ahLst/>
            <a:cxnLst/>
            <a:rect r="r" b="b" t="t" l="l"/>
            <a:pathLst>
              <a:path h="4460712" w="3858516">
                <a:moveTo>
                  <a:pt x="0" y="0"/>
                </a:moveTo>
                <a:lnTo>
                  <a:pt x="3858516" y="0"/>
                </a:lnTo>
                <a:lnTo>
                  <a:pt x="3858516" y="4460712"/>
                </a:lnTo>
                <a:lnTo>
                  <a:pt x="0" y="4460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29342" y="1424040"/>
            <a:ext cx="9829316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KESIMPULAN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19571" y="3855486"/>
            <a:ext cx="11848857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scenario yang dilakukan menghasilkan mAP terbaik pada percobaan ketujuh dengan mAP 87%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19571" y="5013228"/>
            <a:ext cx="11848857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Instrumen pengukuran memiliki validitas yang valid dan reliabilitas yang sangat tinggi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19571" y="6175146"/>
            <a:ext cx="11848857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pengujian usability yang dilakukan memiliki nilai “sangat layak” dengan rata-rata nilai 92%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857025" y="8143958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28010" y="923576"/>
            <a:ext cx="3617970" cy="4675890"/>
          </a:xfrm>
          <a:custGeom>
            <a:avLst/>
            <a:gdLst/>
            <a:ahLst/>
            <a:cxnLst/>
            <a:rect r="r" b="b" t="t" l="l"/>
            <a:pathLst>
              <a:path h="4675890" w="3617970">
                <a:moveTo>
                  <a:pt x="0" y="0"/>
                </a:moveTo>
                <a:lnTo>
                  <a:pt x="3617970" y="0"/>
                </a:lnTo>
                <a:lnTo>
                  <a:pt x="3617970" y="4675891"/>
                </a:lnTo>
                <a:lnTo>
                  <a:pt x="0" y="4675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29342" y="2334384"/>
            <a:ext cx="9829316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SARAN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19571" y="3855486"/>
            <a:ext cx="11848857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Mencari sebab kesalahan prediksi yang dilakukan model, khususnya pada objek sepatu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19571" y="5013228"/>
            <a:ext cx="10839087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Memperbanyak variasi dataset dan objek untuk pengenalan yang lebih luas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19571" y="6175146"/>
            <a:ext cx="11848857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Mengimplementasikan model pada website atau aplikasi yang lebih interaktif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19571" y="7337064"/>
            <a:ext cx="11848857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Melakukan pengujian dengan melihat sisi yang lain selain usability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857025" y="8143958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23803" y="1910392"/>
            <a:ext cx="4721122" cy="4842176"/>
          </a:xfrm>
          <a:custGeom>
            <a:avLst/>
            <a:gdLst/>
            <a:ahLst/>
            <a:cxnLst/>
            <a:rect r="r" b="b" t="t" l="l"/>
            <a:pathLst>
              <a:path h="4842176" w="4721122">
                <a:moveTo>
                  <a:pt x="0" y="0"/>
                </a:moveTo>
                <a:lnTo>
                  <a:pt x="4721122" y="0"/>
                </a:lnTo>
                <a:lnTo>
                  <a:pt x="4721122" y="4842176"/>
                </a:lnTo>
                <a:lnTo>
                  <a:pt x="0" y="4842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94976" y="6145470"/>
            <a:ext cx="4847655" cy="3417597"/>
          </a:xfrm>
          <a:custGeom>
            <a:avLst/>
            <a:gdLst/>
            <a:ahLst/>
            <a:cxnLst/>
            <a:rect r="r" b="b" t="t" l="l"/>
            <a:pathLst>
              <a:path h="3417597" w="4847655">
                <a:moveTo>
                  <a:pt x="0" y="0"/>
                </a:moveTo>
                <a:lnTo>
                  <a:pt x="4847655" y="0"/>
                </a:lnTo>
                <a:lnTo>
                  <a:pt x="4847655" y="3417597"/>
                </a:lnTo>
                <a:lnTo>
                  <a:pt x="0" y="3417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9342" y="5145491"/>
            <a:ext cx="9829316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TERIMA KASIH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11213554" y="8438036"/>
            <a:ext cx="9106917" cy="6830188"/>
          </a:xfrm>
          <a:custGeom>
            <a:avLst/>
            <a:gdLst/>
            <a:ahLst/>
            <a:cxnLst/>
            <a:rect r="r" b="b" t="t" l="l"/>
            <a:pathLst>
              <a:path h="6830188" w="9106917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05718">
            <a:off x="-6216109" y="-857067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69158" y="2904944"/>
            <a:ext cx="5554144" cy="5220895"/>
          </a:xfrm>
          <a:custGeom>
            <a:avLst/>
            <a:gdLst/>
            <a:ahLst/>
            <a:cxnLst/>
            <a:rect r="r" b="b" t="t" l="l"/>
            <a:pathLst>
              <a:path h="5220895" w="5554144">
                <a:moveTo>
                  <a:pt x="0" y="0"/>
                </a:moveTo>
                <a:lnTo>
                  <a:pt x="5554144" y="0"/>
                </a:lnTo>
                <a:lnTo>
                  <a:pt x="5554144" y="5220895"/>
                </a:lnTo>
                <a:lnTo>
                  <a:pt x="0" y="522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26682" y="-130784"/>
            <a:ext cx="4865236" cy="4390875"/>
          </a:xfrm>
          <a:custGeom>
            <a:avLst/>
            <a:gdLst/>
            <a:ahLst/>
            <a:cxnLst/>
            <a:rect r="r" b="b" t="t" l="l"/>
            <a:pathLst>
              <a:path h="4390875" w="4865236">
                <a:moveTo>
                  <a:pt x="0" y="0"/>
                </a:moveTo>
                <a:lnTo>
                  <a:pt x="4865236" y="0"/>
                </a:lnTo>
                <a:lnTo>
                  <a:pt x="4865236" y="4390875"/>
                </a:lnTo>
                <a:lnTo>
                  <a:pt x="0" y="4390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98239">
            <a:off x="560778" y="6421131"/>
            <a:ext cx="3719429" cy="4461084"/>
          </a:xfrm>
          <a:custGeom>
            <a:avLst/>
            <a:gdLst/>
            <a:ahLst/>
            <a:cxnLst/>
            <a:rect r="r" b="b" t="t" l="l"/>
            <a:pathLst>
              <a:path h="4461084" w="3719429">
                <a:moveTo>
                  <a:pt x="0" y="0"/>
                </a:moveTo>
                <a:lnTo>
                  <a:pt x="3719429" y="0"/>
                </a:lnTo>
                <a:lnTo>
                  <a:pt x="3719429" y="4461084"/>
                </a:lnTo>
                <a:lnTo>
                  <a:pt x="0" y="4461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21072" y="4250566"/>
            <a:ext cx="5951592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Menerapkan algoritma YOLO dalam pengenalan objek di sekitar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94398" y="2035556"/>
            <a:ext cx="4064569" cy="93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TUJUAN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9484" y="2035556"/>
            <a:ext cx="4811905" cy="93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BATASAN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21072" y="5839043"/>
            <a:ext cx="5951592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dan mengevaluasi hasil penelitian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0926" y="4250566"/>
            <a:ext cx="4569020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Usia 2 – 4 Tahun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0926" y="5039207"/>
            <a:ext cx="456902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Objek yang ada di sekitar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0926" y="6296375"/>
            <a:ext cx="4569020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Target Kuesioner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692" y="8295672"/>
            <a:ext cx="648652" cy="648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27157">
            <a:off x="10857025" y="8143958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3769" y="8529996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33062" y="7473477"/>
            <a:ext cx="3828038" cy="3569645"/>
          </a:xfrm>
          <a:custGeom>
            <a:avLst/>
            <a:gdLst/>
            <a:ahLst/>
            <a:cxnLst/>
            <a:rect r="r" b="b" t="t" l="l"/>
            <a:pathLst>
              <a:path h="3569645" w="3828038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47197" y="3414122"/>
            <a:ext cx="8793606" cy="6133540"/>
          </a:xfrm>
          <a:custGeom>
            <a:avLst/>
            <a:gdLst/>
            <a:ahLst/>
            <a:cxnLst/>
            <a:rect r="r" b="b" t="t" l="l"/>
            <a:pathLst>
              <a:path h="6133540" w="8793606">
                <a:moveTo>
                  <a:pt x="0" y="0"/>
                </a:moveTo>
                <a:lnTo>
                  <a:pt x="8793606" y="0"/>
                </a:lnTo>
                <a:lnTo>
                  <a:pt x="8793606" y="6133540"/>
                </a:lnTo>
                <a:lnTo>
                  <a:pt x="0" y="6133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83449" y="2353771"/>
            <a:ext cx="9829316" cy="10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DISKUSI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11213554" y="8438036"/>
            <a:ext cx="9106917" cy="6830188"/>
          </a:xfrm>
          <a:custGeom>
            <a:avLst/>
            <a:gdLst/>
            <a:ahLst/>
            <a:cxnLst/>
            <a:rect r="r" b="b" t="t" l="l"/>
            <a:pathLst>
              <a:path h="6830188" w="9106917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05718">
            <a:off x="-6216109" y="-857067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0567" y="7203439"/>
            <a:ext cx="3747683" cy="3698800"/>
          </a:xfrm>
          <a:custGeom>
            <a:avLst/>
            <a:gdLst/>
            <a:ahLst/>
            <a:cxnLst/>
            <a:rect r="r" b="b" t="t" l="l"/>
            <a:pathLst>
              <a:path h="3698800" w="3747683">
                <a:moveTo>
                  <a:pt x="0" y="0"/>
                </a:moveTo>
                <a:lnTo>
                  <a:pt x="3747683" y="0"/>
                </a:lnTo>
                <a:lnTo>
                  <a:pt x="3747683" y="3698801"/>
                </a:lnTo>
                <a:lnTo>
                  <a:pt x="0" y="3698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4891" y="1216762"/>
            <a:ext cx="7768234" cy="7486635"/>
          </a:xfrm>
          <a:custGeom>
            <a:avLst/>
            <a:gdLst/>
            <a:ahLst/>
            <a:cxnLst/>
            <a:rect r="r" b="b" t="t" l="l"/>
            <a:pathLst>
              <a:path h="7486635" w="7768234">
                <a:moveTo>
                  <a:pt x="0" y="0"/>
                </a:moveTo>
                <a:lnTo>
                  <a:pt x="7768234" y="0"/>
                </a:lnTo>
                <a:lnTo>
                  <a:pt x="7768234" y="7486635"/>
                </a:lnTo>
                <a:lnTo>
                  <a:pt x="0" y="748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43344" y="6894620"/>
            <a:ext cx="4373484" cy="4316438"/>
          </a:xfrm>
          <a:custGeom>
            <a:avLst/>
            <a:gdLst/>
            <a:ahLst/>
            <a:cxnLst/>
            <a:rect r="r" b="b" t="t" l="l"/>
            <a:pathLst>
              <a:path h="4316438" w="4373484">
                <a:moveTo>
                  <a:pt x="0" y="0"/>
                </a:moveTo>
                <a:lnTo>
                  <a:pt x="4373484" y="0"/>
                </a:lnTo>
                <a:lnTo>
                  <a:pt x="4373484" y="4316439"/>
                </a:lnTo>
                <a:lnTo>
                  <a:pt x="0" y="4316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42288" y="1419836"/>
            <a:ext cx="3010304" cy="2971039"/>
          </a:xfrm>
          <a:custGeom>
            <a:avLst/>
            <a:gdLst/>
            <a:ahLst/>
            <a:cxnLst/>
            <a:rect r="r" b="b" t="t" l="l"/>
            <a:pathLst>
              <a:path h="2971039" w="3010304">
                <a:moveTo>
                  <a:pt x="0" y="0"/>
                </a:moveTo>
                <a:lnTo>
                  <a:pt x="3010304" y="0"/>
                </a:lnTo>
                <a:lnTo>
                  <a:pt x="3010304" y="2971039"/>
                </a:lnTo>
                <a:lnTo>
                  <a:pt x="0" y="2971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67363" y="4039186"/>
            <a:ext cx="5951592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Peningkatan kemampuan anak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48479" y="2825124"/>
            <a:ext cx="4989359" cy="93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MANFAAT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67363" y="4950555"/>
            <a:ext cx="5951592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Pengembangan lingkungan pendidikan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67363" y="6331547"/>
            <a:ext cx="6110127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Kontribusi pada penelitian selanjutnya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55687">
            <a:off x="9821932" y="3486362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1" y="0"/>
                </a:lnTo>
                <a:lnTo>
                  <a:pt x="13994511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05718">
            <a:off x="-6948470" y="-6989866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1" y="0"/>
                </a:lnTo>
                <a:lnTo>
                  <a:pt x="13994511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56663" y="2298965"/>
            <a:ext cx="7287337" cy="181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PENDIDIKAN USIA DINI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58427" y="576873"/>
            <a:ext cx="2515091" cy="1873742"/>
          </a:xfrm>
          <a:custGeom>
            <a:avLst/>
            <a:gdLst/>
            <a:ahLst/>
            <a:cxnLst/>
            <a:rect r="r" b="b" t="t" l="l"/>
            <a:pathLst>
              <a:path h="1873742" w="2515091">
                <a:moveTo>
                  <a:pt x="0" y="0"/>
                </a:moveTo>
                <a:lnTo>
                  <a:pt x="2515090" y="0"/>
                </a:lnTo>
                <a:lnTo>
                  <a:pt x="2515090" y="1873742"/>
                </a:lnTo>
                <a:lnTo>
                  <a:pt x="0" y="187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59681" y="0"/>
            <a:ext cx="4682560" cy="4114800"/>
          </a:xfrm>
          <a:custGeom>
            <a:avLst/>
            <a:gdLst/>
            <a:ahLst/>
            <a:cxnLst/>
            <a:rect r="r" b="b" t="t" l="l"/>
            <a:pathLst>
              <a:path h="4114800" w="4682560">
                <a:moveTo>
                  <a:pt x="0" y="0"/>
                </a:moveTo>
                <a:lnTo>
                  <a:pt x="4682561" y="0"/>
                </a:lnTo>
                <a:lnTo>
                  <a:pt x="4682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07488" y="1538145"/>
            <a:ext cx="7081878" cy="6338280"/>
          </a:xfrm>
          <a:custGeom>
            <a:avLst/>
            <a:gdLst/>
            <a:ahLst/>
            <a:cxnLst/>
            <a:rect r="r" b="b" t="t" l="l"/>
            <a:pathLst>
              <a:path h="6338280" w="7081878">
                <a:moveTo>
                  <a:pt x="0" y="0"/>
                </a:moveTo>
                <a:lnTo>
                  <a:pt x="7081878" y="0"/>
                </a:lnTo>
                <a:lnTo>
                  <a:pt x="7081878" y="6338281"/>
                </a:lnTo>
                <a:lnTo>
                  <a:pt x="0" y="6338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356536"/>
            <a:ext cx="811530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Anak dengan usia 0 – 6 tahun mengalami perkembangan fundamental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113" y="8120907"/>
            <a:ext cx="1937138" cy="34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Sosiokultural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404153"/>
            <a:ext cx="811530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Pra-operasional Mulai mengenali lingkungan sekitar dengan kemampuan simbolis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451771"/>
            <a:ext cx="811530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Fokus pengembangan di aspek kognitif :  cara berpikir mulai berfungsi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499389"/>
            <a:ext cx="811530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Aspek kognitif ›› agar mampu bepikir kritis, nalar, problem solving, sebab-akibat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547007"/>
            <a:ext cx="8115300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PAUD (2 – 4): dirancang untuk merangsang perkembangan kognitif.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7166975" y="4223417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05718">
            <a:off x="-6367845" y="-5745629"/>
            <a:ext cx="13994512" cy="10495884"/>
          </a:xfrm>
          <a:custGeom>
            <a:avLst/>
            <a:gdLst/>
            <a:ahLst/>
            <a:cxnLst/>
            <a:rect r="r" b="b" t="t" l="l"/>
            <a:pathLst>
              <a:path h="10495884" w="13994512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31156" y="453928"/>
            <a:ext cx="3462312" cy="2579422"/>
          </a:xfrm>
          <a:custGeom>
            <a:avLst/>
            <a:gdLst/>
            <a:ahLst/>
            <a:cxnLst/>
            <a:rect r="r" b="b" t="t" l="l"/>
            <a:pathLst>
              <a:path h="2579422" w="3462312">
                <a:moveTo>
                  <a:pt x="0" y="0"/>
                </a:moveTo>
                <a:lnTo>
                  <a:pt x="3462312" y="0"/>
                </a:lnTo>
                <a:lnTo>
                  <a:pt x="3462312" y="2579423"/>
                </a:lnTo>
                <a:lnTo>
                  <a:pt x="0" y="257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64589" y="5788331"/>
            <a:ext cx="3826019" cy="2360973"/>
          </a:xfrm>
          <a:custGeom>
            <a:avLst/>
            <a:gdLst/>
            <a:ahLst/>
            <a:cxnLst/>
            <a:rect r="r" b="b" t="t" l="l"/>
            <a:pathLst>
              <a:path h="2360973" w="3826019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7572044"/>
            <a:ext cx="2000267" cy="2398330"/>
          </a:xfrm>
          <a:custGeom>
            <a:avLst/>
            <a:gdLst/>
            <a:ahLst/>
            <a:cxnLst/>
            <a:rect r="r" b="b" t="t" l="l"/>
            <a:pathLst>
              <a:path h="2398330" w="2000267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77471" y="7658709"/>
            <a:ext cx="1925045" cy="2311665"/>
          </a:xfrm>
          <a:custGeom>
            <a:avLst/>
            <a:gdLst/>
            <a:ahLst/>
            <a:cxnLst/>
            <a:rect r="r" b="b" t="t" l="l"/>
            <a:pathLst>
              <a:path h="2311665" w="192504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34747" y="9058996"/>
            <a:ext cx="2198045" cy="703375"/>
          </a:xfrm>
          <a:custGeom>
            <a:avLst/>
            <a:gdLst/>
            <a:ahLst/>
            <a:cxnLst/>
            <a:rect r="r" b="b" t="t" l="l"/>
            <a:pathLst>
              <a:path h="703375" w="2198045">
                <a:moveTo>
                  <a:pt x="0" y="0"/>
                </a:moveTo>
                <a:lnTo>
                  <a:pt x="2198046" y="0"/>
                </a:lnTo>
                <a:lnTo>
                  <a:pt x="2198046" y="703375"/>
                </a:lnTo>
                <a:lnTo>
                  <a:pt x="0" y="703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37940" y="7434559"/>
            <a:ext cx="7639659" cy="2112823"/>
          </a:xfrm>
          <a:custGeom>
            <a:avLst/>
            <a:gdLst/>
            <a:ahLst/>
            <a:cxnLst/>
            <a:rect r="r" b="b" t="t" l="l"/>
            <a:pathLst>
              <a:path h="2112823" w="7639659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1640990"/>
            <a:ext cx="8668359" cy="181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IMAGE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55603" y="9600462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18822" y="2083836"/>
            <a:ext cx="8869178" cy="93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683300"/>
            <a:ext cx="7639659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Gambaran atau kemiripan dari suatu objek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667316"/>
            <a:ext cx="7639659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Citra pada umumnya menyimpan banyak informasi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648259"/>
            <a:ext cx="7639659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Meningkatkan kualitas citra yang buruk: mendapatkan informasi citra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629202"/>
            <a:ext cx="7639659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peningkatan: dapat melakukan pengenalan dan pemahaman citra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38487" y="8528355"/>
            <a:ext cx="2529465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DIGITALISASI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37940" y="3683300"/>
            <a:ext cx="7639659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Teknik memperluas dataset dengan menambah variasi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37940" y="4616618"/>
            <a:ext cx="7639659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Augmentasi dilakukan dengan memanipulasi transformasi dimensi gambar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37940" y="6114918"/>
            <a:ext cx="7639659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Membantu mengurangi overfitting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37940" y="6676827"/>
            <a:ext cx="7639659" cy="695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3D4E5B"/>
                </a:solidFill>
                <a:latin typeface="DM Sans"/>
              </a:rPr>
              <a:t>Overfitting adalah kondisi di mana model machine learning belajar terlalu baik dari data latih sehingga performanya buruk ketika diaplikasikan pada data baru atau data uji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5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5718">
            <a:off x="12151826" y="7113853"/>
            <a:ext cx="10214948" cy="7661211"/>
          </a:xfrm>
          <a:custGeom>
            <a:avLst/>
            <a:gdLst/>
            <a:ahLst/>
            <a:cxnLst/>
            <a:rect r="r" b="b" t="t" l="l"/>
            <a:pathLst>
              <a:path h="7661211" w="10214948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92437">
            <a:off x="-6455258" y="-808157"/>
            <a:ext cx="9657949" cy="7243462"/>
          </a:xfrm>
          <a:custGeom>
            <a:avLst/>
            <a:gdLst/>
            <a:ahLst/>
            <a:cxnLst/>
            <a:rect r="r" b="b" t="t" l="l"/>
            <a:pathLst>
              <a:path h="7243462" w="9657949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79837" y="7013076"/>
            <a:ext cx="3039450" cy="2264390"/>
          </a:xfrm>
          <a:custGeom>
            <a:avLst/>
            <a:gdLst/>
            <a:ahLst/>
            <a:cxnLst/>
            <a:rect r="r" b="b" t="t" l="l"/>
            <a:pathLst>
              <a:path h="2264390" w="303945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20418" y="5367611"/>
            <a:ext cx="648652" cy="6486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431185" y="701049"/>
            <a:ext cx="648652" cy="6486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80023" y="242940"/>
            <a:ext cx="7836168" cy="1028700"/>
            <a:chOff x="0" y="0"/>
            <a:chExt cx="10448223" cy="137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8760" cy="1371600"/>
            </a:xfrm>
            <a:custGeom>
              <a:avLst/>
              <a:gdLst/>
              <a:ahLst/>
              <a:cxnLst/>
              <a:rect r="r" b="b" t="t" l="l"/>
              <a:pathLst>
                <a:path h="1371600" w="139876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749407" y="304800"/>
              <a:ext cx="8698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349" y="1568835"/>
            <a:ext cx="8755618" cy="5591715"/>
          </a:xfrm>
          <a:custGeom>
            <a:avLst/>
            <a:gdLst/>
            <a:ahLst/>
            <a:cxnLst/>
            <a:rect r="r" b="b" t="t" l="l"/>
            <a:pathLst>
              <a:path h="5591715" w="8755618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070232" y="1349700"/>
            <a:ext cx="2890650" cy="1783772"/>
          </a:xfrm>
          <a:custGeom>
            <a:avLst/>
            <a:gdLst/>
            <a:ahLst/>
            <a:cxnLst/>
            <a:rect r="r" b="b" t="t" l="l"/>
            <a:pathLst>
              <a:path h="1783772" w="2890650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4108" y="7457744"/>
            <a:ext cx="7551830" cy="2644357"/>
          </a:xfrm>
          <a:custGeom>
            <a:avLst/>
            <a:gdLst/>
            <a:ahLst/>
            <a:cxnLst/>
            <a:rect r="r" b="b" t="t" l="l"/>
            <a:pathLst>
              <a:path h="2644357" w="7551830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459137">
            <a:off x="475201" y="7817925"/>
            <a:ext cx="840378" cy="1323430"/>
          </a:xfrm>
          <a:custGeom>
            <a:avLst/>
            <a:gdLst/>
            <a:ahLst/>
            <a:cxnLst/>
            <a:rect r="r" b="b" t="t" l="l"/>
            <a:pathLst>
              <a:path h="1323430" w="840378">
                <a:moveTo>
                  <a:pt x="0" y="0"/>
                </a:moveTo>
                <a:lnTo>
                  <a:pt x="840379" y="0"/>
                </a:lnTo>
                <a:lnTo>
                  <a:pt x="840379" y="1323430"/>
                </a:lnTo>
                <a:lnTo>
                  <a:pt x="0" y="1323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84099" y="1883431"/>
            <a:ext cx="7715463" cy="181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YOU ONLY LOOK ONCE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21145" y="9248775"/>
            <a:ext cx="2838155" cy="3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37940" y="3683300"/>
            <a:ext cx="7639659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dikenalkan pertama kali pada tahun 2015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37940" y="4667316"/>
            <a:ext cx="7639659" cy="94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Ekstraksi fitur &amp; proses klasifikasi dalam 1 network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37940" y="5648259"/>
            <a:ext cx="7639659" cy="140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membagi gambar menjadi grid yang bertanggung jawab memprediksi objek › BB &amp; CS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37940" y="7095860"/>
            <a:ext cx="7639659" cy="47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Proses threshold dan NMS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581563" y="7971914"/>
            <a:ext cx="3672648" cy="1438769"/>
          </a:xfrm>
          <a:custGeom>
            <a:avLst/>
            <a:gdLst/>
            <a:ahLst/>
            <a:cxnLst/>
            <a:rect r="r" b="b" t="t" l="l"/>
            <a:pathLst>
              <a:path h="1438769" w="3672648">
                <a:moveTo>
                  <a:pt x="0" y="0"/>
                </a:moveTo>
                <a:lnTo>
                  <a:pt x="3672648" y="0"/>
                </a:lnTo>
                <a:lnTo>
                  <a:pt x="3672648" y="1438769"/>
                </a:lnTo>
                <a:lnTo>
                  <a:pt x="0" y="1438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DAGGtSry-CE</dc:identifier>
  <dcterms:modified xsi:type="dcterms:W3CDTF">2011-08-01T06:04:30Z</dcterms:modified>
  <cp:revision>1</cp:revision>
  <dc:title>SKRIPSI</dc:title>
</cp:coreProperties>
</file>